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71" r:id="rId2"/>
    <p:sldId id="257" r:id="rId3"/>
    <p:sldId id="270" r:id="rId4"/>
    <p:sldId id="258" r:id="rId5"/>
    <p:sldId id="259" r:id="rId6"/>
    <p:sldId id="260" r:id="rId7"/>
    <p:sldId id="261" r:id="rId8"/>
    <p:sldId id="263" r:id="rId9"/>
    <p:sldId id="272" r:id="rId10"/>
    <p:sldId id="273" r:id="rId11"/>
    <p:sldId id="274"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22B400-F9A7-44A6-AC6A-27ECA892F870}"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85185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22B400-F9A7-44A6-AC6A-27ECA892F870}"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3660063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22B400-F9A7-44A6-AC6A-27ECA892F870}"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3232226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22B400-F9A7-44A6-AC6A-27ECA892F870}"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DDBE2-703E-4F03-8EA9-0E27874D3DB9}"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60854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22B400-F9A7-44A6-AC6A-27ECA892F870}"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1808443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322B400-F9A7-44A6-AC6A-27ECA892F870}"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2254123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322B400-F9A7-44A6-AC6A-27ECA892F870}"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1643368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2B400-F9A7-44A6-AC6A-27ECA892F870}"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2433653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2B400-F9A7-44A6-AC6A-27ECA892F870}"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4144337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2B400-F9A7-44A6-AC6A-27ECA892F870}"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55517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2B400-F9A7-44A6-AC6A-27ECA892F870}"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86717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22B400-F9A7-44A6-AC6A-27ECA892F870}"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3146230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22B400-F9A7-44A6-AC6A-27ECA892F870}"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964011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22B400-F9A7-44A6-AC6A-27ECA892F870}"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289499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22B400-F9A7-44A6-AC6A-27ECA892F870}"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407651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2B400-F9A7-44A6-AC6A-27ECA892F870}"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27697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22B400-F9A7-44A6-AC6A-27ECA892F870}"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2896446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22B400-F9A7-44A6-AC6A-27ECA892F870}"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DDBE2-703E-4F03-8EA9-0E27874D3DB9}" type="slidenum">
              <a:rPr lang="en-US" smtClean="0"/>
              <a:t>‹#›</a:t>
            </a:fld>
            <a:endParaRPr lang="en-US"/>
          </a:p>
        </p:txBody>
      </p:sp>
    </p:spTree>
    <p:extLst>
      <p:ext uri="{BB962C8B-B14F-4D97-AF65-F5344CB8AC3E}">
        <p14:creationId xmlns:p14="http://schemas.microsoft.com/office/powerpoint/2010/main" val="2960340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6322B400-F9A7-44A6-AC6A-27ECA892F870}" type="datetimeFigureOut">
              <a:rPr lang="en-US" smtClean="0"/>
              <a:t>6/25/2018</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48DDBE2-703E-4F03-8EA9-0E27874D3DB9}" type="slidenum">
              <a:rPr lang="en-US" smtClean="0"/>
              <a:t>‹#›</a:t>
            </a:fld>
            <a:endParaRPr lang="en-US"/>
          </a:p>
        </p:txBody>
      </p:sp>
    </p:spTree>
    <p:extLst>
      <p:ext uri="{BB962C8B-B14F-4D97-AF65-F5344CB8AC3E}">
        <p14:creationId xmlns:p14="http://schemas.microsoft.com/office/powerpoint/2010/main" val="4031599343"/>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5544" y="0"/>
            <a:ext cx="189773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Rectangle 4"/>
          <p:cNvSpPr/>
          <p:nvPr/>
        </p:nvSpPr>
        <p:spPr>
          <a:xfrm>
            <a:off x="1465944" y="5743546"/>
            <a:ext cx="9202057" cy="5842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5544" y="5727467"/>
            <a:ext cx="1897733" cy="593044"/>
          </a:xfrm>
          <a:prstGeom prst="rect">
            <a:avLst/>
          </a:prstGeom>
        </p:spPr>
      </p:pic>
      <p:sp>
        <p:nvSpPr>
          <p:cNvPr id="7" name="TextBox 6"/>
          <p:cNvSpPr txBox="1"/>
          <p:nvPr/>
        </p:nvSpPr>
        <p:spPr>
          <a:xfrm>
            <a:off x="4513943" y="5830461"/>
            <a:ext cx="6705600" cy="379656"/>
          </a:xfrm>
          <a:prstGeom prst="rect">
            <a:avLst/>
          </a:prstGeom>
          <a:noFill/>
        </p:spPr>
        <p:txBody>
          <a:bodyPr wrap="square" rtlCol="0">
            <a:spAutoFit/>
          </a:bodyPr>
          <a:lstStyle/>
          <a:p>
            <a:r>
              <a:rPr lang="en-US" sz="1867" b="1" dirty="0">
                <a:latin typeface="Arial Narrow" pitchFamily="34" charset="0"/>
              </a:rPr>
              <a:t>Our goal is your success</a:t>
            </a:r>
          </a:p>
        </p:txBody>
      </p:sp>
      <p:sp>
        <p:nvSpPr>
          <p:cNvPr id="8" name="Rectangle 7"/>
          <p:cNvSpPr/>
          <p:nvPr/>
        </p:nvSpPr>
        <p:spPr>
          <a:xfrm>
            <a:off x="2066612" y="-14235"/>
            <a:ext cx="189773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1457012" y="5729312"/>
            <a:ext cx="9202057" cy="5842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612" y="5713233"/>
            <a:ext cx="1897733" cy="593044"/>
          </a:xfrm>
          <a:prstGeom prst="rect">
            <a:avLst/>
          </a:prstGeom>
        </p:spPr>
      </p:pic>
      <p:sp>
        <p:nvSpPr>
          <p:cNvPr id="11" name="TextBox 10"/>
          <p:cNvSpPr txBox="1"/>
          <p:nvPr/>
        </p:nvSpPr>
        <p:spPr>
          <a:xfrm>
            <a:off x="4505011" y="5816227"/>
            <a:ext cx="6705600" cy="379656"/>
          </a:xfrm>
          <a:prstGeom prst="rect">
            <a:avLst/>
          </a:prstGeom>
          <a:noFill/>
        </p:spPr>
        <p:txBody>
          <a:bodyPr wrap="square" rtlCol="0">
            <a:spAutoFit/>
          </a:bodyPr>
          <a:lstStyle/>
          <a:p>
            <a:r>
              <a:rPr lang="en-US" sz="1867" b="1" dirty="0">
                <a:latin typeface="Arial Narrow" pitchFamily="34" charset="0"/>
              </a:rPr>
              <a:t>Our goal is your success</a:t>
            </a:r>
          </a:p>
        </p:txBody>
      </p:sp>
      <p:sp>
        <p:nvSpPr>
          <p:cNvPr id="2" name="Title 1"/>
          <p:cNvSpPr>
            <a:spLocks noGrp="1"/>
          </p:cNvSpPr>
          <p:nvPr>
            <p:ph type="ctrTitle"/>
          </p:nvPr>
        </p:nvSpPr>
        <p:spPr/>
        <p:txBody>
          <a:bodyPr>
            <a:noAutofit/>
          </a:bodyPr>
          <a:lstStyle/>
          <a:p>
            <a:r>
              <a:rPr lang="en-US" sz="3200" b="1" dirty="0">
                <a:latin typeface="Times New Roman" panose="02020603050405020304" pitchFamily="18" charset="0"/>
              </a:rPr>
              <a:t>Student Success through Technology </a:t>
            </a:r>
            <a:r>
              <a:rPr lang="en-US" sz="3200" b="1" dirty="0" smtClean="0">
                <a:latin typeface="Times New Roman" panose="02020603050405020304" pitchFamily="18" charset="0"/>
              </a:rPr>
              <a:t/>
            </a:r>
            <a:br>
              <a:rPr lang="en-US" sz="3200" b="1" dirty="0" smtClean="0">
                <a:latin typeface="Times New Roman" panose="02020603050405020304" pitchFamily="18" charset="0"/>
              </a:rPr>
            </a:br>
            <a:r>
              <a:rPr lang="en-US" sz="3200" b="1" dirty="0" smtClean="0">
                <a:latin typeface="Times New Roman" panose="02020603050405020304" pitchFamily="18" charset="0"/>
              </a:rPr>
              <a:t>Initiative </a:t>
            </a:r>
            <a:r>
              <a:rPr lang="en-US" sz="3200" b="1" dirty="0">
                <a:latin typeface="Times New Roman" panose="02020603050405020304" pitchFamily="18" charset="0"/>
              </a:rPr>
              <a:t>Phase I Recommendations</a:t>
            </a:r>
            <a:endParaRPr lang="en-US" sz="3200" dirty="0"/>
          </a:p>
        </p:txBody>
      </p:sp>
      <p:sp>
        <p:nvSpPr>
          <p:cNvPr id="3" name="Subtitle 2"/>
          <p:cNvSpPr>
            <a:spLocks noGrp="1"/>
          </p:cNvSpPr>
          <p:nvPr>
            <p:ph type="subTitle" idx="1"/>
          </p:nvPr>
        </p:nvSpPr>
        <p:spPr/>
        <p:txBody>
          <a:bodyPr>
            <a:normAutofit/>
          </a:bodyPr>
          <a:lstStyle/>
          <a:p>
            <a:r>
              <a:rPr lang="en-US" dirty="0" smtClean="0"/>
              <a:t>Presented by Tom Wamalwa, PhD</a:t>
            </a:r>
          </a:p>
          <a:p>
            <a:r>
              <a:rPr lang="en-US" dirty="0" smtClean="0"/>
              <a:t>CIO</a:t>
            </a:r>
            <a:endParaRPr lang="en-US" dirty="0"/>
          </a:p>
        </p:txBody>
      </p:sp>
    </p:spTree>
    <p:extLst>
      <p:ext uri="{BB962C8B-B14F-4D97-AF65-F5344CB8AC3E}">
        <p14:creationId xmlns:p14="http://schemas.microsoft.com/office/powerpoint/2010/main" val="446426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focus group highlights</a:t>
            </a:r>
            <a:endParaRPr lang="en-US" dirty="0"/>
          </a:p>
        </p:txBody>
      </p:sp>
      <p:sp>
        <p:nvSpPr>
          <p:cNvPr id="3" name="Text Placeholder 2"/>
          <p:cNvSpPr>
            <a:spLocks noGrp="1"/>
          </p:cNvSpPr>
          <p:nvPr>
            <p:ph type="body" idx="1"/>
          </p:nvPr>
        </p:nvSpPr>
        <p:spPr/>
        <p:txBody>
          <a:bodyPr/>
          <a:lstStyle/>
          <a:p>
            <a:r>
              <a:rPr lang="en-US" dirty="0" smtClean="0"/>
              <a:t>Approximately </a:t>
            </a:r>
            <a:r>
              <a:rPr lang="en-US" b="1" dirty="0" smtClean="0"/>
              <a:t>130</a:t>
            </a:r>
            <a:r>
              <a:rPr lang="en-US" dirty="0" smtClean="0"/>
              <a:t> students across each campus (and West Hills Center) participated in either a faculty-facilitated focus group or completed a written survey. </a:t>
            </a:r>
            <a:endParaRPr lang="en-US" dirty="0" smtClean="0"/>
          </a:p>
          <a:p>
            <a:r>
              <a:rPr lang="en-US" dirty="0" smtClean="0"/>
              <a:t>Students </a:t>
            </a:r>
            <a:r>
              <a:rPr lang="en-US" dirty="0" smtClean="0"/>
              <a:t>were asked to discuss </a:t>
            </a:r>
            <a:r>
              <a:rPr lang="en-US" dirty="0" smtClean="0"/>
              <a:t>their: </a:t>
            </a:r>
          </a:p>
          <a:p>
            <a:pPr lvl="1"/>
            <a:r>
              <a:rPr lang="en-US" dirty="0" smtClean="0"/>
              <a:t>academic </a:t>
            </a:r>
            <a:r>
              <a:rPr lang="en-US" dirty="0" smtClean="0"/>
              <a:t>technology needs, </a:t>
            </a:r>
            <a:endParaRPr lang="en-US" dirty="0" smtClean="0"/>
          </a:p>
          <a:p>
            <a:pPr lvl="1"/>
            <a:r>
              <a:rPr lang="en-US" dirty="0" smtClean="0"/>
              <a:t>experiences </a:t>
            </a:r>
            <a:r>
              <a:rPr lang="en-US" dirty="0" smtClean="0"/>
              <a:t>with current tech tools, </a:t>
            </a:r>
            <a:endParaRPr lang="en-US" dirty="0" smtClean="0"/>
          </a:p>
          <a:p>
            <a:pPr lvl="1"/>
            <a:r>
              <a:rPr lang="en-US" dirty="0" smtClean="0"/>
              <a:t>and </a:t>
            </a:r>
            <a:r>
              <a:rPr lang="en-US" dirty="0" smtClean="0"/>
              <a:t>their ideas for system development.</a:t>
            </a:r>
          </a:p>
          <a:p>
            <a:endParaRPr lang="en-US" dirty="0"/>
          </a:p>
        </p:txBody>
      </p:sp>
    </p:spTree>
    <p:extLst>
      <p:ext uri="{BB962C8B-B14F-4D97-AF65-F5344CB8AC3E}">
        <p14:creationId xmlns:p14="http://schemas.microsoft.com/office/powerpoint/2010/main" val="4085467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985" y="60960"/>
            <a:ext cx="10353762" cy="970450"/>
          </a:xfrm>
        </p:spPr>
        <p:txBody>
          <a:bodyPr/>
          <a:lstStyle/>
          <a:p>
            <a:r>
              <a:rPr lang="en-US" dirty="0" smtClean="0"/>
              <a:t>Generalized Sentiments: </a:t>
            </a:r>
            <a:endParaRPr lang="en-US" dirty="0"/>
          </a:p>
        </p:txBody>
      </p:sp>
      <p:sp>
        <p:nvSpPr>
          <p:cNvPr id="3" name="Text Placeholder 2"/>
          <p:cNvSpPr>
            <a:spLocks noGrp="1"/>
          </p:cNvSpPr>
          <p:nvPr>
            <p:ph type="body" idx="1"/>
          </p:nvPr>
        </p:nvSpPr>
        <p:spPr>
          <a:xfrm>
            <a:off x="315884" y="1138845"/>
            <a:ext cx="11654443" cy="5511338"/>
          </a:xfrm>
        </p:spPr>
        <p:txBody>
          <a:bodyPr>
            <a:normAutofit/>
          </a:bodyPr>
          <a:lstStyle/>
          <a:p>
            <a:r>
              <a:rPr lang="en-US" dirty="0" smtClean="0"/>
              <a:t>Student experience with current computer labs and technology infrastructure is generally positive. While students expressed desire for more consistent </a:t>
            </a:r>
            <a:r>
              <a:rPr lang="en-US" dirty="0" err="1" smtClean="0"/>
              <a:t>WiFi</a:t>
            </a:r>
            <a:r>
              <a:rPr lang="en-US" dirty="0" smtClean="0"/>
              <a:t> access across campuses and with broad device compatibility, existing computer lab systems were rated highly in terms of the technology available. Expanded hours and computer infrastructure in the  Blackboard was noted as very helpful.</a:t>
            </a:r>
          </a:p>
          <a:p>
            <a:endParaRPr lang="en-US" dirty="0" smtClean="0"/>
          </a:p>
          <a:p>
            <a:r>
              <a:rPr lang="en-US" dirty="0" smtClean="0"/>
              <a:t>More creativity in the use of technology during lessons was discussed and students suggested greater embedding of internet-enabled devices into classrooms. They also desired more fluid file sharing mechanisms. </a:t>
            </a:r>
          </a:p>
          <a:p>
            <a:r>
              <a:rPr lang="en-US" dirty="0" smtClean="0"/>
              <a:t>Student also noted the value of recorded lectures and multi-media archiving of lectures and course materials and looked forward to expanded opportunities to view and interact with course content from anywhere, on any devices</a:t>
            </a:r>
            <a:r>
              <a:rPr lang="en-US" dirty="0" smtClean="0"/>
              <a:t>.</a:t>
            </a:r>
            <a:endParaRPr lang="en-US" dirty="0" smtClean="0"/>
          </a:p>
          <a:p>
            <a:r>
              <a:rPr lang="en-US" dirty="0" smtClean="0"/>
              <a:t>Overall, the students are happy with the technology but feel that the faculty need training.</a:t>
            </a:r>
          </a:p>
          <a:p>
            <a:endParaRPr lang="en-US" dirty="0"/>
          </a:p>
        </p:txBody>
      </p:sp>
    </p:spTree>
    <p:extLst>
      <p:ext uri="{BB962C8B-B14F-4D97-AF65-F5344CB8AC3E}">
        <p14:creationId xmlns:p14="http://schemas.microsoft.com/office/powerpoint/2010/main" val="4101492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0"/>
            <a:ext cx="10566081" cy="1580050"/>
          </a:xfrm>
        </p:spPr>
        <p:txBody>
          <a:bodyPr>
            <a:normAutofit fontScale="90000"/>
          </a:bodyPr>
          <a:lstStyle/>
          <a:p>
            <a:pPr marR="0" rtl="0"/>
            <a:r>
              <a:rPr lang="en-US" b="0" i="0" u="none" strike="noStrike" baseline="0" dirty="0" smtClean="0">
                <a:solidFill>
                  <a:schemeClr val="tx1">
                    <a:lumMod val="75000"/>
                    <a:lumOff val="25000"/>
                  </a:schemeClr>
                </a:solidFill>
                <a:latin typeface="Calibri" panose="020F0502020204030204" pitchFamily="34" charset="0"/>
              </a:rPr>
              <a:t>The committee defined the technology and furniture requirements for the standard and collaboration spaces.</a:t>
            </a:r>
            <a:endParaRPr lang="en-US" b="0" i="0" u="none" strike="noStrike" baseline="0" dirty="0" smtClean="0">
              <a:solidFill>
                <a:schemeClr val="tx1">
                  <a:lumMod val="75000"/>
                  <a:lumOff val="25000"/>
                </a:schemeClr>
              </a:solidFill>
              <a:latin typeface="Times New Roman" panose="02020603050405020304" pitchFamily="18" charset="0"/>
            </a:endParaRPr>
          </a:p>
        </p:txBody>
      </p:sp>
      <p:sp>
        <p:nvSpPr>
          <p:cNvPr id="3" name="Text Placeholder 2"/>
          <p:cNvSpPr>
            <a:spLocks noGrp="1"/>
          </p:cNvSpPr>
          <p:nvPr>
            <p:ph type="body" idx="1"/>
          </p:nvPr>
        </p:nvSpPr>
        <p:spPr>
          <a:xfrm>
            <a:off x="108064" y="1732449"/>
            <a:ext cx="11912139" cy="5125551"/>
          </a:xfrm>
        </p:spPr>
        <p:txBody>
          <a:bodyPr>
            <a:normAutofit/>
          </a:bodyPr>
          <a:lstStyle/>
          <a:p>
            <a:pPr marR="0" lvl="1" rtl="0"/>
            <a:r>
              <a:rPr lang="en-US" b="0" i="0" u="none" strike="noStrike" baseline="0" dirty="0" smtClean="0">
                <a:solidFill>
                  <a:schemeClr val="tx1">
                    <a:lumMod val="75000"/>
                    <a:lumOff val="25000"/>
                  </a:schemeClr>
                </a:solidFill>
                <a:latin typeface="Calibri" panose="020F0502020204030204" pitchFamily="34" charset="0"/>
              </a:rPr>
              <a:t>Currently, the $300,000 to fund this strategic initiative will be part of the budget recommendations at the Board of Trustees meeting in June 2018.  Board of Trustees approved the budget. </a:t>
            </a:r>
            <a:endParaRPr lang="en-US" b="0" i="0" u="none" strike="noStrike" baseline="0" dirty="0" smtClean="0">
              <a:solidFill>
                <a:schemeClr val="tx1">
                  <a:lumMod val="75000"/>
                  <a:lumOff val="25000"/>
                </a:schemeClr>
              </a:solidFill>
              <a:latin typeface="Calibri" panose="020F0502020204030204" pitchFamily="34" charset="0"/>
            </a:endParaRPr>
          </a:p>
          <a:p>
            <a:pPr marR="0" lvl="1" rtl="0"/>
            <a:r>
              <a:rPr lang="en-US" dirty="0" smtClean="0">
                <a:solidFill>
                  <a:schemeClr val="tx1">
                    <a:lumMod val="75000"/>
                    <a:lumOff val="25000"/>
                  </a:schemeClr>
                </a:solidFill>
                <a:latin typeface="Calibri" panose="020F0502020204030204" pitchFamily="34" charset="0"/>
              </a:rPr>
              <a:t>Estimated budget per class type:</a:t>
            </a:r>
            <a:endParaRPr lang="en-US" b="0" i="0" u="none" strike="noStrike" baseline="0" dirty="0" smtClean="0">
              <a:solidFill>
                <a:schemeClr val="tx1">
                  <a:lumMod val="75000"/>
                  <a:lumOff val="25000"/>
                </a:schemeClr>
              </a:solidFill>
              <a:latin typeface="Calibri" panose="020F0502020204030204" pitchFamily="34" charset="0"/>
            </a:endParaRPr>
          </a:p>
          <a:p>
            <a:pPr marL="1371600" lvl="2" indent="-457200">
              <a:buFont typeface="+mj-lt"/>
              <a:buAutoNum type="arabicPeriod"/>
            </a:pPr>
            <a:r>
              <a:rPr lang="en-US" dirty="0">
                <a:solidFill>
                  <a:schemeClr val="accent1">
                    <a:lumMod val="75000"/>
                  </a:schemeClr>
                </a:solidFill>
                <a:latin typeface="Calibri" panose="020F0502020204030204" pitchFamily="34" charset="0"/>
              </a:rPr>
              <a:t>Standard ($21,000 per room) </a:t>
            </a:r>
          </a:p>
          <a:p>
            <a:pPr marL="1371600" lvl="2" indent="-457200">
              <a:buFont typeface="+mj-lt"/>
              <a:buAutoNum type="arabicPeriod"/>
            </a:pPr>
            <a:r>
              <a:rPr lang="en-US" dirty="0" smtClean="0">
                <a:solidFill>
                  <a:schemeClr val="accent1">
                    <a:lumMod val="75000"/>
                  </a:schemeClr>
                </a:solidFill>
                <a:latin typeface="Calibri" panose="020F0502020204030204" pitchFamily="34" charset="0"/>
              </a:rPr>
              <a:t>A </a:t>
            </a:r>
            <a:r>
              <a:rPr lang="en-US" dirty="0">
                <a:solidFill>
                  <a:schemeClr val="accent1">
                    <a:lumMod val="75000"/>
                  </a:schemeClr>
                </a:solidFill>
                <a:latin typeface="Calibri" panose="020F0502020204030204" pitchFamily="34" charset="0"/>
              </a:rPr>
              <a:t>Collaboration ($36,000)</a:t>
            </a:r>
            <a:endParaRPr lang="en-US" b="0" i="0" u="none" strike="noStrike" baseline="0" dirty="0" smtClean="0">
              <a:solidFill>
                <a:schemeClr val="accent1">
                  <a:lumMod val="75000"/>
                </a:schemeClr>
              </a:solidFill>
              <a:latin typeface="Calibri" panose="020F0502020204030204" pitchFamily="34" charset="0"/>
            </a:endParaRPr>
          </a:p>
          <a:p>
            <a:pPr marR="0" lvl="1" rtl="0"/>
            <a:r>
              <a:rPr lang="en-US" b="1" i="1" u="none" strike="noStrike" baseline="0" dirty="0" smtClean="0">
                <a:solidFill>
                  <a:schemeClr val="tx1">
                    <a:lumMod val="75000"/>
                    <a:lumOff val="25000"/>
                  </a:schemeClr>
                </a:solidFill>
                <a:latin typeface="Calibri" panose="020F0502020204030204" pitchFamily="34" charset="0"/>
              </a:rPr>
              <a:t>The team is recommending that the initial Phase I funding be distributed evenly to the four campuses</a:t>
            </a:r>
            <a:r>
              <a:rPr lang="en-US" b="0" i="1" u="none" strike="noStrike" baseline="0" dirty="0" smtClean="0">
                <a:solidFill>
                  <a:schemeClr val="tx1">
                    <a:lumMod val="75000"/>
                    <a:lumOff val="25000"/>
                  </a:schemeClr>
                </a:solidFill>
                <a:latin typeface="Times New Roman" panose="02020603050405020304" pitchFamily="18" charset="0"/>
              </a:rPr>
              <a:t>.</a:t>
            </a:r>
          </a:p>
          <a:p>
            <a:pPr marR="0" lvl="1" rtl="0"/>
            <a:r>
              <a:rPr lang="en-US" b="0" i="1" u="none" strike="noStrike" baseline="0" dirty="0" smtClean="0">
                <a:solidFill>
                  <a:schemeClr val="tx1">
                    <a:lumMod val="75000"/>
                    <a:lumOff val="25000"/>
                  </a:schemeClr>
                </a:solidFill>
                <a:latin typeface="Calibri" panose="020F0502020204030204" pitchFamily="34" charset="0"/>
              </a:rPr>
              <a:t>The $75,000 per campus will fund furniture and technology for a </a:t>
            </a:r>
            <a:r>
              <a:rPr lang="en-US" b="0" i="1" u="none" strike="noStrike" baseline="0" dirty="0" smtClean="0">
                <a:solidFill>
                  <a:schemeClr val="tx1">
                    <a:lumMod val="75000"/>
                    <a:lumOff val="25000"/>
                  </a:schemeClr>
                </a:solidFill>
                <a:latin typeface="Calibri" panose="020F0502020204030204" pitchFamily="34" charset="0"/>
              </a:rPr>
              <a:t>based </a:t>
            </a:r>
            <a:r>
              <a:rPr lang="en-US" b="0" i="1" u="none" strike="noStrike" baseline="0" dirty="0" smtClean="0">
                <a:solidFill>
                  <a:schemeClr val="tx1">
                    <a:lumMod val="75000"/>
                    <a:lumOff val="25000"/>
                  </a:schemeClr>
                </a:solidFill>
                <a:latin typeface="Calibri" panose="020F0502020204030204" pitchFamily="34" charset="0"/>
              </a:rPr>
              <a:t>on the campuses choices.</a:t>
            </a:r>
          </a:p>
          <a:p>
            <a:pPr marR="0" lvl="1" rtl="0"/>
            <a:r>
              <a:rPr lang="en-US" b="0" i="1" u="none" strike="noStrike" baseline="0" dirty="0" smtClean="0">
                <a:solidFill>
                  <a:schemeClr val="tx1">
                    <a:lumMod val="75000"/>
                    <a:lumOff val="25000"/>
                  </a:schemeClr>
                </a:solidFill>
                <a:latin typeface="Calibri" panose="020F0502020204030204" pitchFamily="34" charset="0"/>
              </a:rPr>
              <a:t>These pilot classrooms would be chosen by each campus and can be built after July 1, 2108 for fall.</a:t>
            </a:r>
          </a:p>
          <a:p>
            <a:pPr marR="0" lvl="1" rtl="0"/>
            <a:r>
              <a:rPr lang="en-US" b="0" i="1" u="none" strike="noStrike" baseline="0" dirty="0" smtClean="0">
                <a:solidFill>
                  <a:schemeClr val="tx1">
                    <a:lumMod val="75000"/>
                    <a:lumOff val="25000"/>
                  </a:schemeClr>
                </a:solidFill>
                <a:latin typeface="Calibri" panose="020F0502020204030204" pitchFamily="34" charset="0"/>
              </a:rPr>
              <a:t>Faculty and students will have the opportunity to asses them for future built out considerations.</a:t>
            </a:r>
          </a:p>
          <a:p>
            <a:pPr marR="0" lvl="1" rtl="0"/>
            <a:endParaRPr lang="en-US" b="0" i="1" u="none" strike="noStrike" baseline="0" dirty="0" smtClean="0">
              <a:solidFill>
                <a:schemeClr val="tx1">
                  <a:lumMod val="75000"/>
                  <a:lumOff val="25000"/>
                </a:schemeClr>
              </a:solidFill>
              <a:latin typeface="Times New Roman" panose="02020603050405020304" pitchFamily="18" charset="0"/>
            </a:endParaRPr>
          </a:p>
          <a:p>
            <a:pPr marR="0" lvl="1" rtl="0"/>
            <a:r>
              <a:rPr lang="en-US" b="1" i="0" u="none" strike="noStrike" baseline="0" dirty="0" smtClean="0">
                <a:solidFill>
                  <a:schemeClr val="tx1">
                    <a:lumMod val="75000"/>
                    <a:lumOff val="25000"/>
                  </a:schemeClr>
                </a:solidFill>
                <a:latin typeface="Calibri" panose="020F0502020204030204" pitchFamily="34" charset="0"/>
              </a:rPr>
              <a:t>Phase II</a:t>
            </a:r>
            <a:r>
              <a:rPr lang="en-US" b="0" i="0" u="none" strike="noStrike" baseline="0" dirty="0" smtClean="0">
                <a:solidFill>
                  <a:schemeClr val="tx1">
                    <a:lumMod val="75000"/>
                    <a:lumOff val="25000"/>
                  </a:schemeClr>
                </a:solidFill>
                <a:latin typeface="Calibri" panose="020F0502020204030204" pitchFamily="34" charset="0"/>
              </a:rPr>
              <a:t> of the project is defining the technology needs for the special spaces and the innovation labs.   </a:t>
            </a:r>
          </a:p>
          <a:p>
            <a:pPr marR="0" lvl="1" rtl="0"/>
            <a:r>
              <a:rPr lang="en-US" b="0" i="0" u="none" strike="noStrike" baseline="0" dirty="0" smtClean="0">
                <a:solidFill>
                  <a:schemeClr val="tx1">
                    <a:lumMod val="75000"/>
                    <a:lumOff val="25000"/>
                  </a:schemeClr>
                </a:solidFill>
                <a:latin typeface="Calibri" panose="020F0502020204030204" pitchFamily="34" charset="0"/>
              </a:rPr>
              <a:t>This work will begin fall 2018</a:t>
            </a:r>
          </a:p>
        </p:txBody>
      </p:sp>
    </p:spTree>
    <p:extLst>
      <p:ext uri="{BB962C8B-B14F-4D97-AF65-F5344CB8AC3E}">
        <p14:creationId xmlns:p14="http://schemas.microsoft.com/office/powerpoint/2010/main" val="243849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solidFill>
                  <a:schemeClr val="tx1">
                    <a:lumMod val="75000"/>
                    <a:lumOff val="25000"/>
                  </a:schemeClr>
                </a:solidFill>
                <a:latin typeface="Calibri" panose="020F0502020204030204" pitchFamily="34" charset="0"/>
              </a:rPr>
              <a:t>Recommendations:</a:t>
            </a:r>
          </a:p>
        </p:txBody>
      </p:sp>
      <p:sp>
        <p:nvSpPr>
          <p:cNvPr id="3" name="Text Placeholder 2"/>
          <p:cNvSpPr>
            <a:spLocks noGrp="1"/>
          </p:cNvSpPr>
          <p:nvPr>
            <p:ph type="body" idx="1"/>
          </p:nvPr>
        </p:nvSpPr>
        <p:spPr/>
        <p:txBody>
          <a:bodyPr/>
          <a:lstStyle/>
          <a:p>
            <a:pPr marR="0" lvl="0" rtl="0"/>
            <a:r>
              <a:rPr lang="en-US" b="0" i="0" u="none" strike="noStrike" baseline="0" dirty="0" smtClean="0">
                <a:solidFill>
                  <a:schemeClr val="tx1">
                    <a:lumMod val="75000"/>
                    <a:lumOff val="25000"/>
                  </a:schemeClr>
                </a:solidFill>
                <a:latin typeface="Calibri" panose="020F0502020204030204" pitchFamily="34" charset="0"/>
              </a:rPr>
              <a:t>Yearly budget appropriations will be necessary for the work to continue.</a:t>
            </a:r>
          </a:p>
        </p:txBody>
      </p:sp>
    </p:spTree>
    <p:extLst>
      <p:ext uri="{BB962C8B-B14F-4D97-AF65-F5344CB8AC3E}">
        <p14:creationId xmlns:p14="http://schemas.microsoft.com/office/powerpoint/2010/main" val="1560666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solidFill>
                  <a:schemeClr val="tx1">
                    <a:lumMod val="75000"/>
                    <a:lumOff val="25000"/>
                  </a:schemeClr>
                </a:solidFill>
                <a:latin typeface="Calibri" panose="020F0502020204030204" pitchFamily="34" charset="0"/>
              </a:rPr>
              <a:t>BUSINESS</a:t>
            </a:r>
            <a:r>
              <a:rPr lang="en-US" b="0" i="0" u="none" strike="noStrike" dirty="0" smtClean="0">
                <a:solidFill>
                  <a:schemeClr val="tx1">
                    <a:lumMod val="75000"/>
                    <a:lumOff val="25000"/>
                  </a:schemeClr>
                </a:solidFill>
                <a:latin typeface="Calibri" panose="020F0502020204030204" pitchFamily="34" charset="0"/>
              </a:rPr>
              <a:t> </a:t>
            </a:r>
            <a:r>
              <a:rPr lang="en-US" b="0" i="0" u="none" strike="noStrike" baseline="0" dirty="0" smtClean="0">
                <a:solidFill>
                  <a:schemeClr val="tx1">
                    <a:lumMod val="75000"/>
                    <a:lumOff val="25000"/>
                  </a:schemeClr>
                </a:solidFill>
                <a:latin typeface="Calibri" panose="020F0502020204030204" pitchFamily="34" charset="0"/>
              </a:rPr>
              <a:t>NEED </a:t>
            </a:r>
            <a:r>
              <a:rPr lang="en-US" b="0" i="0" u="none" strike="noStrike" baseline="0" dirty="0" smtClean="0">
                <a:solidFill>
                  <a:schemeClr val="tx1">
                    <a:lumMod val="75000"/>
                    <a:lumOff val="25000"/>
                  </a:schemeClr>
                </a:solidFill>
                <a:latin typeface="Calibri" panose="020F0502020204030204" pitchFamily="34" charset="0"/>
              </a:rPr>
              <a:t>STATEMENT</a:t>
            </a:r>
            <a:endParaRPr lang="en-US" b="0" i="0" u="none" strike="noStrike" baseline="0" dirty="0" smtClean="0">
              <a:solidFill>
                <a:schemeClr val="tx1">
                  <a:lumMod val="75000"/>
                  <a:lumOff val="25000"/>
                </a:schemeClr>
              </a:solidFill>
              <a:latin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marL="36900" marR="0" lvl="0" indent="0" rtl="0">
              <a:buNone/>
            </a:pPr>
            <a:r>
              <a:rPr lang="en-US" b="0" i="0" u="none" strike="noStrike" baseline="0" dirty="0" smtClean="0">
                <a:solidFill>
                  <a:schemeClr val="tx1">
                    <a:lumMod val="75000"/>
                    <a:lumOff val="25000"/>
                  </a:schemeClr>
                </a:solidFill>
                <a:latin typeface="Calibri" panose="020F0502020204030204" pitchFamily="34" charset="0"/>
              </a:rPr>
              <a:t>Overarching Objective: Provide 21</a:t>
            </a:r>
            <a:r>
              <a:rPr lang="en-US" b="0" i="0" u="none" strike="noStrike" baseline="30000" dirty="0" smtClean="0">
                <a:solidFill>
                  <a:schemeClr val="tx1">
                    <a:lumMod val="75000"/>
                    <a:lumOff val="25000"/>
                  </a:schemeClr>
                </a:solidFill>
                <a:latin typeface="Calibri" panose="020F0502020204030204" pitchFamily="34" charset="0"/>
              </a:rPr>
              <a:t>st</a:t>
            </a:r>
            <a:r>
              <a:rPr lang="en-US" b="0" i="0" u="none" strike="noStrike" baseline="0" dirty="0" smtClean="0">
                <a:solidFill>
                  <a:schemeClr val="tx1">
                    <a:lumMod val="75000"/>
                    <a:lumOff val="25000"/>
                  </a:schemeClr>
                </a:solidFill>
                <a:latin typeface="Calibri" panose="020F0502020204030204" pitchFamily="34" charset="0"/>
              </a:rPr>
              <a:t>. Century Technology that supports student success</a:t>
            </a:r>
          </a:p>
          <a:p>
            <a:pPr marR="0" lvl="0" rtl="0"/>
            <a:r>
              <a:rPr lang="en-US" b="0" i="0" u="none" strike="noStrike" baseline="0" dirty="0" smtClean="0">
                <a:solidFill>
                  <a:schemeClr val="tx1">
                    <a:lumMod val="75000"/>
                    <a:lumOff val="25000"/>
                  </a:schemeClr>
                </a:solidFill>
                <a:latin typeface="Calibri" panose="020F0502020204030204" pitchFamily="34" charset="0"/>
              </a:rPr>
              <a:t>A </a:t>
            </a:r>
            <a:r>
              <a:rPr lang="en-US" b="0" i="0" u="none" strike="noStrike" baseline="0" dirty="0" smtClean="0">
                <a:solidFill>
                  <a:schemeClr val="tx1">
                    <a:lumMod val="75000"/>
                    <a:lumOff val="25000"/>
                  </a:schemeClr>
                </a:solidFill>
                <a:latin typeface="Calibri" panose="020F0502020204030204" pitchFamily="34" charset="0"/>
              </a:rPr>
              <a:t>college-wide work group was formed consisting of administrators and faculty representatives from all of the campuses to discuss the importance of technology to student success and to determine the technology and training needs at CCAC.</a:t>
            </a:r>
          </a:p>
          <a:p>
            <a:pPr marR="0" lvl="0" rtl="0"/>
            <a:r>
              <a:rPr lang="en-US" b="0" i="0" u="none" strike="noStrike" baseline="0" dirty="0" smtClean="0">
                <a:solidFill>
                  <a:schemeClr val="tx1">
                    <a:lumMod val="75000"/>
                    <a:lumOff val="25000"/>
                  </a:schemeClr>
                </a:solidFill>
                <a:latin typeface="Calibri" panose="020F0502020204030204" pitchFamily="34" charset="0"/>
              </a:rPr>
              <a:t>The committee’s objective is to support CCAC’s strategic Goal #4:  “CCAC will incorporate innovative uses of technology to advance the delivery of instruction and services and to support the region’s 21</a:t>
            </a:r>
            <a:r>
              <a:rPr lang="en-US" b="0" i="0" u="none" strike="noStrike" baseline="30000" dirty="0" smtClean="0">
                <a:solidFill>
                  <a:schemeClr val="tx1">
                    <a:lumMod val="75000"/>
                    <a:lumOff val="25000"/>
                  </a:schemeClr>
                </a:solidFill>
                <a:latin typeface="Calibri" panose="020F0502020204030204" pitchFamily="34" charset="0"/>
              </a:rPr>
              <a:t>st</a:t>
            </a:r>
            <a:r>
              <a:rPr lang="en-US" b="0" i="0" u="none" strike="noStrike" baseline="0" dirty="0" smtClean="0">
                <a:solidFill>
                  <a:schemeClr val="tx1">
                    <a:lumMod val="75000"/>
                    <a:lumOff val="25000"/>
                  </a:schemeClr>
                </a:solidFill>
                <a:latin typeface="Calibri" panose="020F0502020204030204" pitchFamily="34" charset="0"/>
              </a:rPr>
              <a:t> century economy.”</a:t>
            </a:r>
          </a:p>
          <a:p>
            <a:pPr marR="0" lvl="0" rtl="0"/>
            <a:r>
              <a:rPr lang="en-US" b="0" i="0" u="none" strike="noStrike" baseline="0" dirty="0" smtClean="0">
                <a:solidFill>
                  <a:schemeClr val="tx1">
                    <a:lumMod val="75000"/>
                    <a:lumOff val="25000"/>
                  </a:schemeClr>
                </a:solidFill>
                <a:latin typeface="Calibri" panose="020F0502020204030204" pitchFamily="34" charset="0"/>
              </a:rPr>
              <a:t>This initiative also is an identified area of recommendation in the College Facilities Master Plan adopted by the Board of Trustees at the June 2018 meeting.</a:t>
            </a:r>
          </a:p>
        </p:txBody>
      </p:sp>
    </p:spTree>
    <p:extLst>
      <p:ext uri="{BB962C8B-B14F-4D97-AF65-F5344CB8AC3E}">
        <p14:creationId xmlns:p14="http://schemas.microsoft.com/office/powerpoint/2010/main" val="3044697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MEMBERS</a:t>
            </a:r>
            <a:endParaRPr lang="en-US" dirty="0"/>
          </a:p>
        </p:txBody>
      </p:sp>
      <p:sp>
        <p:nvSpPr>
          <p:cNvPr id="3" name="Text Placeholder 2"/>
          <p:cNvSpPr>
            <a:spLocks noGrp="1"/>
          </p:cNvSpPr>
          <p:nvPr>
            <p:ph type="body" idx="1"/>
          </p:nvPr>
        </p:nvSpPr>
        <p:spPr/>
        <p:txBody>
          <a:bodyPr>
            <a:normAutofit fontScale="62500" lnSpcReduction="20000"/>
          </a:bodyPr>
          <a:lstStyle/>
          <a:p>
            <a:endParaRPr lang="en-US" dirty="0" smtClean="0">
              <a:solidFill>
                <a:schemeClr val="tx1">
                  <a:lumMod val="75000"/>
                  <a:lumOff val="25000"/>
                </a:schemeClr>
              </a:solidFill>
            </a:endParaRPr>
          </a:p>
          <a:p>
            <a:r>
              <a:rPr lang="en-US" dirty="0" smtClean="0">
                <a:solidFill>
                  <a:schemeClr val="tx1">
                    <a:lumMod val="75000"/>
                    <a:lumOff val="25000"/>
                  </a:schemeClr>
                </a:solidFill>
              </a:rPr>
              <a:t>The team, which consisted of faculty and administrators and represented all campuses convened in the fall of 2017.</a:t>
            </a:r>
          </a:p>
          <a:p>
            <a:r>
              <a:rPr lang="en-US" dirty="0" smtClean="0">
                <a:solidFill>
                  <a:schemeClr val="tx1">
                    <a:lumMod val="75000"/>
                    <a:lumOff val="25000"/>
                  </a:schemeClr>
                </a:solidFill>
              </a:rPr>
              <a:t>The team members are: </a:t>
            </a:r>
            <a:endParaRPr lang="en-US" dirty="0" smtClean="0">
              <a:solidFill>
                <a:schemeClr val="tx1">
                  <a:lumMod val="75000"/>
                  <a:lumOff val="25000"/>
                </a:schemeClr>
              </a:solidFill>
            </a:endParaRPr>
          </a:p>
          <a:p>
            <a:r>
              <a:rPr lang="en-US" dirty="0">
                <a:solidFill>
                  <a:schemeClr val="tx1">
                    <a:lumMod val="75000"/>
                    <a:lumOff val="25000"/>
                  </a:schemeClr>
                </a:solidFill>
              </a:rPr>
              <a:t>Ebony </a:t>
            </a:r>
            <a:r>
              <a:rPr lang="en-US" dirty="0" smtClean="0">
                <a:solidFill>
                  <a:schemeClr val="tx1">
                    <a:lumMod val="75000"/>
                    <a:lumOff val="25000"/>
                  </a:schemeClr>
                </a:solidFill>
              </a:rPr>
              <a:t>English(Allegheny Campus), </a:t>
            </a:r>
            <a:endParaRPr lang="en-US" dirty="0">
              <a:solidFill>
                <a:schemeClr val="tx1">
                  <a:lumMod val="75000"/>
                  <a:lumOff val="25000"/>
                </a:schemeClr>
              </a:solidFill>
            </a:endParaRPr>
          </a:p>
          <a:p>
            <a:r>
              <a:rPr lang="en-US" dirty="0">
                <a:solidFill>
                  <a:schemeClr val="tx1">
                    <a:lumMod val="75000"/>
                    <a:lumOff val="25000"/>
                  </a:schemeClr>
                </a:solidFill>
              </a:rPr>
              <a:t>Juel </a:t>
            </a:r>
            <a:r>
              <a:rPr lang="en-US" dirty="0" smtClean="0">
                <a:solidFill>
                  <a:schemeClr val="tx1">
                    <a:lumMod val="75000"/>
                    <a:lumOff val="25000"/>
                  </a:schemeClr>
                </a:solidFill>
              </a:rPr>
              <a:t>Smith(Boyce Campus), </a:t>
            </a:r>
            <a:endParaRPr lang="en-US" dirty="0">
              <a:solidFill>
                <a:schemeClr val="tx1">
                  <a:lumMod val="75000"/>
                  <a:lumOff val="25000"/>
                </a:schemeClr>
              </a:solidFill>
            </a:endParaRPr>
          </a:p>
          <a:p>
            <a:r>
              <a:rPr lang="en-US" dirty="0">
                <a:solidFill>
                  <a:schemeClr val="tx1">
                    <a:lumMod val="75000"/>
                    <a:lumOff val="25000"/>
                  </a:schemeClr>
                </a:solidFill>
              </a:rPr>
              <a:t>Eric </a:t>
            </a:r>
            <a:r>
              <a:rPr lang="en-US" dirty="0" smtClean="0">
                <a:solidFill>
                  <a:schemeClr val="tx1">
                    <a:lumMod val="75000"/>
                    <a:lumOff val="25000"/>
                  </a:schemeClr>
                </a:solidFill>
              </a:rPr>
              <a:t>Darsow(North Campus), </a:t>
            </a:r>
            <a:endParaRPr lang="en-US" dirty="0">
              <a:solidFill>
                <a:schemeClr val="tx1">
                  <a:lumMod val="75000"/>
                  <a:lumOff val="25000"/>
                </a:schemeClr>
              </a:solidFill>
            </a:endParaRPr>
          </a:p>
          <a:p>
            <a:r>
              <a:rPr lang="en-US" dirty="0" smtClean="0">
                <a:solidFill>
                  <a:schemeClr val="tx1">
                    <a:lumMod val="75000"/>
                    <a:lumOff val="25000"/>
                  </a:schemeClr>
                </a:solidFill>
              </a:rPr>
              <a:t>Tom </a:t>
            </a:r>
            <a:r>
              <a:rPr lang="en-US" dirty="0" smtClean="0">
                <a:solidFill>
                  <a:schemeClr val="tx1">
                    <a:lumMod val="75000"/>
                    <a:lumOff val="25000"/>
                  </a:schemeClr>
                </a:solidFill>
              </a:rPr>
              <a:t>Wamalwa(OCS), </a:t>
            </a:r>
            <a:endParaRPr lang="en-US" dirty="0" smtClean="0">
              <a:solidFill>
                <a:schemeClr val="tx1">
                  <a:lumMod val="75000"/>
                  <a:lumOff val="25000"/>
                </a:schemeClr>
              </a:solidFill>
            </a:endParaRPr>
          </a:p>
          <a:p>
            <a:r>
              <a:rPr lang="en-US" dirty="0" smtClean="0">
                <a:solidFill>
                  <a:schemeClr val="tx1">
                    <a:lumMod val="75000"/>
                    <a:lumOff val="25000"/>
                  </a:schemeClr>
                </a:solidFill>
              </a:rPr>
              <a:t>Megan </a:t>
            </a:r>
            <a:r>
              <a:rPr lang="en-US" dirty="0" smtClean="0">
                <a:solidFill>
                  <a:schemeClr val="tx1">
                    <a:lumMod val="75000"/>
                    <a:lumOff val="25000"/>
                  </a:schemeClr>
                </a:solidFill>
              </a:rPr>
              <a:t>Rice(OCS),  </a:t>
            </a:r>
            <a:endParaRPr lang="en-US" dirty="0" smtClean="0">
              <a:solidFill>
                <a:schemeClr val="tx1">
                  <a:lumMod val="75000"/>
                  <a:lumOff val="25000"/>
                </a:schemeClr>
              </a:solidFill>
            </a:endParaRPr>
          </a:p>
          <a:p>
            <a:r>
              <a:rPr lang="en-US" dirty="0">
                <a:solidFill>
                  <a:schemeClr val="tx1">
                    <a:lumMod val="75000"/>
                    <a:lumOff val="25000"/>
                  </a:schemeClr>
                </a:solidFill>
              </a:rPr>
              <a:t>JB Messer (OCS)</a:t>
            </a:r>
          </a:p>
          <a:p>
            <a:r>
              <a:rPr lang="en-US" dirty="0" smtClean="0">
                <a:solidFill>
                  <a:schemeClr val="tx1">
                    <a:lumMod val="75000"/>
                    <a:lumOff val="25000"/>
                  </a:schemeClr>
                </a:solidFill>
              </a:rPr>
              <a:t>Ross </a:t>
            </a:r>
            <a:r>
              <a:rPr lang="en-US" dirty="0" smtClean="0">
                <a:solidFill>
                  <a:schemeClr val="tx1">
                    <a:lumMod val="75000"/>
                    <a:lumOff val="25000"/>
                  </a:schemeClr>
                </a:solidFill>
              </a:rPr>
              <a:t>Donahue(OCS), </a:t>
            </a:r>
            <a:endParaRPr lang="en-US" dirty="0" smtClean="0">
              <a:solidFill>
                <a:schemeClr val="tx1">
                  <a:lumMod val="75000"/>
                  <a:lumOff val="25000"/>
                </a:schemeClr>
              </a:solidFill>
            </a:endParaRPr>
          </a:p>
          <a:p>
            <a:r>
              <a:rPr lang="en-US" dirty="0" smtClean="0">
                <a:solidFill>
                  <a:schemeClr val="tx1">
                    <a:lumMod val="75000"/>
                    <a:lumOff val="25000"/>
                  </a:schemeClr>
                </a:solidFill>
              </a:rPr>
              <a:t>Sharon Mills(South Campus), </a:t>
            </a:r>
            <a:endParaRPr lang="en-US" dirty="0" smtClean="0">
              <a:solidFill>
                <a:schemeClr val="tx1">
                  <a:lumMod val="75000"/>
                  <a:lumOff val="25000"/>
                </a:schemeClr>
              </a:solidFill>
            </a:endParaRPr>
          </a:p>
          <a:p>
            <a:r>
              <a:rPr lang="en-US" dirty="0" smtClean="0">
                <a:solidFill>
                  <a:schemeClr val="tx1">
                    <a:lumMod val="75000"/>
                    <a:lumOff val="25000"/>
                  </a:schemeClr>
                </a:solidFill>
              </a:rPr>
              <a:t>Phillip Difilippo(South Campus), </a:t>
            </a:r>
          </a:p>
          <a:p>
            <a:r>
              <a:rPr lang="en-US" dirty="0" smtClean="0">
                <a:solidFill>
                  <a:schemeClr val="tx1">
                    <a:lumMod val="75000"/>
                    <a:lumOff val="25000"/>
                  </a:schemeClr>
                </a:solidFill>
              </a:rPr>
              <a:t>Debbie Misencik(South Campus), </a:t>
            </a:r>
          </a:p>
          <a:p>
            <a:r>
              <a:rPr lang="en-US" dirty="0" smtClean="0">
                <a:solidFill>
                  <a:schemeClr val="tx1">
                    <a:lumMod val="75000"/>
                    <a:lumOff val="25000"/>
                  </a:schemeClr>
                </a:solidFill>
              </a:rPr>
              <a:t>Julie Fleckenstein(South Campus), </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2168860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solidFill>
                  <a:schemeClr val="tx1">
                    <a:lumMod val="75000"/>
                    <a:lumOff val="25000"/>
                  </a:schemeClr>
                </a:solidFill>
                <a:latin typeface="Calibri" panose="020F0502020204030204" pitchFamily="34" charset="0"/>
              </a:rPr>
              <a:t>SCOPE</a:t>
            </a:r>
          </a:p>
        </p:txBody>
      </p:sp>
      <p:sp>
        <p:nvSpPr>
          <p:cNvPr id="3" name="Text Placeholder 2"/>
          <p:cNvSpPr>
            <a:spLocks noGrp="1"/>
          </p:cNvSpPr>
          <p:nvPr>
            <p:ph type="body" idx="1"/>
          </p:nvPr>
        </p:nvSpPr>
        <p:spPr/>
        <p:txBody>
          <a:bodyPr/>
          <a:lstStyle/>
          <a:p>
            <a:pPr marR="0" lvl="0" rtl="0"/>
            <a:r>
              <a:rPr lang="en-US" b="0" i="0" u="none" strike="noStrike" baseline="0" dirty="0" smtClean="0">
                <a:solidFill>
                  <a:schemeClr val="tx1">
                    <a:lumMod val="75000"/>
                    <a:lumOff val="25000"/>
                  </a:schemeClr>
                </a:solidFill>
                <a:latin typeface="Calibri" panose="020F0502020204030204" pitchFamily="34" charset="0"/>
              </a:rPr>
              <a:t>The Scope of the project was to collaborate with faculty and students to determine technology usage and needs.  </a:t>
            </a:r>
            <a:endParaRPr lang="en-US" b="0" i="0" u="none" strike="noStrike" baseline="0" dirty="0" smtClean="0">
              <a:solidFill>
                <a:schemeClr val="tx1">
                  <a:lumMod val="75000"/>
                  <a:lumOff val="25000"/>
                </a:schemeClr>
              </a:solidFill>
              <a:latin typeface="Calibri" panose="020F0502020204030204" pitchFamily="34" charset="0"/>
            </a:endParaRPr>
          </a:p>
          <a:p>
            <a:pPr lvl="1"/>
            <a:r>
              <a:rPr lang="en-US" b="0" i="0" u="none" strike="noStrike" baseline="0" dirty="0" smtClean="0">
                <a:solidFill>
                  <a:schemeClr val="tx1">
                    <a:lumMod val="75000"/>
                    <a:lumOff val="25000"/>
                  </a:schemeClr>
                </a:solidFill>
                <a:latin typeface="Calibri" panose="020F0502020204030204" pitchFamily="34" charset="0"/>
              </a:rPr>
              <a:t>To </a:t>
            </a:r>
            <a:r>
              <a:rPr lang="en-US" b="0" i="0" u="none" strike="noStrike" baseline="0" dirty="0" smtClean="0">
                <a:solidFill>
                  <a:schemeClr val="tx1">
                    <a:lumMod val="75000"/>
                    <a:lumOff val="25000"/>
                  </a:schemeClr>
                </a:solidFill>
                <a:latin typeface="Calibri" panose="020F0502020204030204" pitchFamily="34" charset="0"/>
              </a:rPr>
              <a:t>evaluate current technology and furniture. </a:t>
            </a:r>
            <a:endParaRPr lang="en-US" b="0" i="0" u="none" strike="noStrike" baseline="0" dirty="0" smtClean="0">
              <a:solidFill>
                <a:schemeClr val="tx1">
                  <a:lumMod val="75000"/>
                  <a:lumOff val="25000"/>
                </a:schemeClr>
              </a:solidFill>
              <a:latin typeface="Calibri" panose="020F0502020204030204" pitchFamily="34" charset="0"/>
            </a:endParaRPr>
          </a:p>
          <a:p>
            <a:pPr lvl="1"/>
            <a:r>
              <a:rPr lang="en-US" b="0" i="0" u="none" strike="noStrike" baseline="0" dirty="0" smtClean="0">
                <a:solidFill>
                  <a:schemeClr val="tx1">
                    <a:lumMod val="75000"/>
                    <a:lumOff val="25000"/>
                  </a:schemeClr>
                </a:solidFill>
                <a:latin typeface="Calibri" panose="020F0502020204030204" pitchFamily="34" charset="0"/>
              </a:rPr>
              <a:t>To </a:t>
            </a:r>
            <a:r>
              <a:rPr lang="en-US" b="0" i="0" u="none" strike="noStrike" baseline="0" dirty="0" smtClean="0">
                <a:solidFill>
                  <a:schemeClr val="tx1">
                    <a:lumMod val="75000"/>
                    <a:lumOff val="25000"/>
                  </a:schemeClr>
                </a:solidFill>
                <a:latin typeface="Calibri" panose="020F0502020204030204" pitchFamily="34" charset="0"/>
              </a:rPr>
              <a:t>inventory current technology. </a:t>
            </a:r>
            <a:endParaRPr lang="en-US" b="0" i="0" u="none" strike="noStrike" baseline="0" dirty="0" smtClean="0">
              <a:solidFill>
                <a:schemeClr val="tx1">
                  <a:lumMod val="75000"/>
                  <a:lumOff val="25000"/>
                </a:schemeClr>
              </a:solidFill>
              <a:latin typeface="Calibri" panose="020F0502020204030204" pitchFamily="34" charset="0"/>
            </a:endParaRPr>
          </a:p>
          <a:p>
            <a:pPr lvl="1"/>
            <a:r>
              <a:rPr lang="en-US" b="0" i="0" u="none" strike="noStrike" baseline="0" dirty="0" smtClean="0">
                <a:solidFill>
                  <a:schemeClr val="tx1">
                    <a:lumMod val="75000"/>
                    <a:lumOff val="25000"/>
                  </a:schemeClr>
                </a:solidFill>
                <a:latin typeface="Calibri" panose="020F0502020204030204" pitchFamily="34" charset="0"/>
              </a:rPr>
              <a:t>To </a:t>
            </a:r>
            <a:r>
              <a:rPr lang="en-US" b="0" i="0" u="none" strike="noStrike" baseline="0" dirty="0" smtClean="0">
                <a:solidFill>
                  <a:schemeClr val="tx1">
                    <a:lumMod val="75000"/>
                    <a:lumOff val="25000"/>
                  </a:schemeClr>
                </a:solidFill>
                <a:latin typeface="Calibri" panose="020F0502020204030204" pitchFamily="34" charset="0"/>
              </a:rPr>
              <a:t>provide planning and budget in a phased approach.</a:t>
            </a:r>
            <a:endParaRPr lang="en-US" b="0" i="0" u="none" strike="noStrike" baseline="0" dirty="0" smtClean="0">
              <a:solidFill>
                <a:schemeClr val="tx1">
                  <a:lumMod val="75000"/>
                  <a:lumOff val="25000"/>
                </a:schemeClr>
              </a:solidFill>
              <a:latin typeface="Times New Roman" panose="02020603050405020304" pitchFamily="18" charset="0"/>
            </a:endParaRPr>
          </a:p>
        </p:txBody>
      </p:sp>
    </p:spTree>
    <p:extLst>
      <p:ext uri="{BB962C8B-B14F-4D97-AF65-F5344CB8AC3E}">
        <p14:creationId xmlns:p14="http://schemas.microsoft.com/office/powerpoint/2010/main" val="609813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dirty="0" smtClean="0">
                <a:solidFill>
                  <a:schemeClr val="tx1">
                    <a:lumMod val="75000"/>
                    <a:lumOff val="25000"/>
                  </a:schemeClr>
                </a:solidFill>
                <a:latin typeface="Calibri" panose="020F0502020204030204" pitchFamily="34" charset="0"/>
              </a:rPr>
              <a:t>The committee presented the initial findings to college leadership in February 2018.</a:t>
            </a:r>
          </a:p>
        </p:txBody>
      </p:sp>
      <p:sp>
        <p:nvSpPr>
          <p:cNvPr id="3" name="Text Placeholder 2"/>
          <p:cNvSpPr>
            <a:spLocks noGrp="1"/>
          </p:cNvSpPr>
          <p:nvPr>
            <p:ph type="body" idx="1"/>
          </p:nvPr>
        </p:nvSpPr>
        <p:spPr/>
        <p:txBody>
          <a:bodyPr/>
          <a:lstStyle/>
          <a:p>
            <a:pPr marR="0" lvl="0" rtl="0"/>
            <a:r>
              <a:rPr lang="en-US" b="0" i="0" u="none" strike="noStrike" baseline="0" dirty="0" smtClean="0">
                <a:solidFill>
                  <a:schemeClr val="tx1">
                    <a:lumMod val="75000"/>
                    <a:lumOff val="25000"/>
                  </a:schemeClr>
                </a:solidFill>
                <a:latin typeface="Calibri" panose="020F0502020204030204" pitchFamily="34" charset="0"/>
              </a:rPr>
              <a:t>College leadership requested that we roll out the technology and room type based on the faculty and student input by campus</a:t>
            </a:r>
            <a:r>
              <a:rPr lang="en-US" b="0" i="0" u="none" strike="noStrike" baseline="0" dirty="0" smtClean="0">
                <a:solidFill>
                  <a:schemeClr val="tx1">
                    <a:lumMod val="75000"/>
                    <a:lumOff val="25000"/>
                  </a:schemeClr>
                </a:solidFill>
                <a:latin typeface="Times New Roman" panose="02020603050405020304" pitchFamily="18" charset="0"/>
              </a:rPr>
              <a:t>.</a:t>
            </a:r>
            <a:r>
              <a:rPr lang="en-US" b="0" i="0" u="none" strike="noStrike" baseline="0" dirty="0" smtClean="0">
                <a:solidFill>
                  <a:schemeClr val="tx1">
                    <a:lumMod val="75000"/>
                    <a:lumOff val="25000"/>
                  </a:schemeClr>
                </a:solidFill>
                <a:latin typeface="Calibri" panose="020F0502020204030204" pitchFamily="34" charset="0"/>
              </a:rPr>
              <a:t> </a:t>
            </a:r>
          </a:p>
          <a:p>
            <a:pPr marR="0" lvl="0" rtl="0"/>
            <a:r>
              <a:rPr lang="en-US" i="0" u="none" strike="noStrike" baseline="0" dirty="0" smtClean="0">
                <a:solidFill>
                  <a:schemeClr val="tx1">
                    <a:lumMod val="75000"/>
                    <a:lumOff val="25000"/>
                  </a:schemeClr>
                </a:solidFill>
                <a:latin typeface="Calibri" panose="020F0502020204030204" pitchFamily="34" charset="0"/>
              </a:rPr>
              <a:t>The committee reviewed and evaluated our current audio and video technology.</a:t>
            </a:r>
            <a:endParaRPr lang="en-US" i="0" u="none" strike="noStrike" baseline="0" dirty="0" smtClean="0">
              <a:solidFill>
                <a:schemeClr val="tx1">
                  <a:lumMod val="75000"/>
                  <a:lumOff val="25000"/>
                </a:schemeClr>
              </a:solidFill>
              <a:latin typeface="Times New Roman" panose="02020603050405020304" pitchFamily="18" charset="0"/>
            </a:endParaRPr>
          </a:p>
        </p:txBody>
      </p:sp>
    </p:spTree>
    <p:extLst>
      <p:ext uri="{BB962C8B-B14F-4D97-AF65-F5344CB8AC3E}">
        <p14:creationId xmlns:p14="http://schemas.microsoft.com/office/powerpoint/2010/main" val="337829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dirty="0" smtClean="0">
                <a:solidFill>
                  <a:schemeClr val="tx1">
                    <a:lumMod val="75000"/>
                    <a:lumOff val="25000"/>
                  </a:schemeClr>
                </a:solidFill>
                <a:latin typeface="Calibri" panose="020F0502020204030204" pitchFamily="34" charset="0"/>
              </a:rPr>
              <a:t>The committee defined the four classroom categories:</a:t>
            </a:r>
          </a:p>
        </p:txBody>
      </p:sp>
      <p:sp>
        <p:nvSpPr>
          <p:cNvPr id="3" name="Text Placeholder 2"/>
          <p:cNvSpPr>
            <a:spLocks noGrp="1"/>
          </p:cNvSpPr>
          <p:nvPr>
            <p:ph type="body" idx="1"/>
          </p:nvPr>
        </p:nvSpPr>
        <p:spPr/>
        <p:txBody>
          <a:bodyPr/>
          <a:lstStyle/>
          <a:p>
            <a:pPr marR="0" lvl="0" rtl="0"/>
            <a:r>
              <a:rPr lang="en-US" b="0" i="0" u="none" strike="noStrike" baseline="0" dirty="0" smtClean="0">
                <a:solidFill>
                  <a:schemeClr val="tx1">
                    <a:lumMod val="75000"/>
                    <a:lumOff val="25000"/>
                  </a:schemeClr>
                </a:solidFill>
                <a:latin typeface="Calibri" panose="020F0502020204030204" pitchFamily="34" charset="0"/>
              </a:rPr>
              <a:t>Phase I: Completed </a:t>
            </a:r>
          </a:p>
          <a:p>
            <a:pPr marR="0" lvl="0" rtl="0"/>
            <a:r>
              <a:rPr lang="en-US" b="0" i="0" u="none" strike="noStrike" baseline="0" dirty="0" smtClean="0">
                <a:solidFill>
                  <a:schemeClr val="tx1">
                    <a:lumMod val="75000"/>
                    <a:lumOff val="25000"/>
                  </a:schemeClr>
                </a:solidFill>
                <a:latin typeface="Calibri" panose="020F0502020204030204" pitchFamily="34" charset="0"/>
              </a:rPr>
              <a:t>Standard – recommendation</a:t>
            </a:r>
            <a:r>
              <a:rPr lang="en-US" b="0" i="0" u="none" strike="noStrike" dirty="0" smtClean="0">
                <a:solidFill>
                  <a:schemeClr val="tx1">
                    <a:lumMod val="75000"/>
                    <a:lumOff val="25000"/>
                  </a:schemeClr>
                </a:solidFill>
                <a:latin typeface="Calibri" panose="020F0502020204030204" pitchFamily="34" charset="0"/>
              </a:rPr>
              <a:t> completed</a:t>
            </a:r>
            <a:endParaRPr lang="en-US" b="0" i="0" u="none" strike="noStrike" baseline="0" dirty="0" smtClean="0">
              <a:solidFill>
                <a:schemeClr val="tx1">
                  <a:lumMod val="75000"/>
                  <a:lumOff val="25000"/>
                </a:schemeClr>
              </a:solidFill>
              <a:latin typeface="Calibri" panose="020F0502020204030204" pitchFamily="34" charset="0"/>
            </a:endParaRPr>
          </a:p>
          <a:p>
            <a:pPr marR="0" lvl="0" rtl="0"/>
            <a:r>
              <a:rPr lang="en-US" b="0" i="0" u="none" strike="noStrike" baseline="0" dirty="0" smtClean="0">
                <a:solidFill>
                  <a:schemeClr val="tx1">
                    <a:lumMod val="75000"/>
                    <a:lumOff val="25000"/>
                  </a:schemeClr>
                </a:solidFill>
                <a:latin typeface="Calibri" panose="020F0502020204030204" pitchFamily="34" charset="0"/>
              </a:rPr>
              <a:t>Collaborative – Recommendations completed</a:t>
            </a:r>
            <a:endParaRPr lang="en-US" b="0" i="0" u="none" strike="noStrike" baseline="0" dirty="0" smtClean="0">
              <a:solidFill>
                <a:schemeClr val="tx1">
                  <a:lumMod val="75000"/>
                  <a:lumOff val="25000"/>
                </a:schemeClr>
              </a:solidFill>
              <a:latin typeface="Calibri" panose="020F0502020204030204" pitchFamily="34" charset="0"/>
            </a:endParaRPr>
          </a:p>
          <a:p>
            <a:pPr marR="0" lvl="0" rtl="0"/>
            <a:r>
              <a:rPr lang="en-US" b="0" i="0" u="none" strike="noStrike" baseline="0" dirty="0" smtClean="0">
                <a:solidFill>
                  <a:schemeClr val="tx1">
                    <a:lumMod val="75000"/>
                    <a:lumOff val="25000"/>
                  </a:schemeClr>
                </a:solidFill>
                <a:latin typeface="Calibri" panose="020F0502020204030204" pitchFamily="34" charset="0"/>
              </a:rPr>
              <a:t>Phase 2: Incomplete </a:t>
            </a:r>
          </a:p>
          <a:p>
            <a:pPr marR="0" lvl="0" rtl="0"/>
            <a:r>
              <a:rPr lang="en-US" b="0" i="0" u="none" strike="noStrike" baseline="0" dirty="0" smtClean="0">
                <a:solidFill>
                  <a:schemeClr val="tx1">
                    <a:lumMod val="75000"/>
                    <a:lumOff val="25000"/>
                  </a:schemeClr>
                </a:solidFill>
                <a:latin typeface="Calibri" panose="020F0502020204030204" pitchFamily="34" charset="0"/>
              </a:rPr>
              <a:t>Special </a:t>
            </a:r>
            <a:r>
              <a:rPr lang="en-US" b="0" i="0" u="none" strike="noStrike" baseline="0" dirty="0" smtClean="0">
                <a:solidFill>
                  <a:schemeClr val="tx1">
                    <a:lumMod val="75000"/>
                    <a:lumOff val="25000"/>
                  </a:schemeClr>
                </a:solidFill>
                <a:latin typeface="Calibri" panose="020F0502020204030204" pitchFamily="34" charset="0"/>
              </a:rPr>
              <a:t>Spaces </a:t>
            </a:r>
            <a:r>
              <a:rPr lang="en-US" b="0" i="0" u="none" strike="noStrike" baseline="0" dirty="0" smtClean="0">
                <a:solidFill>
                  <a:schemeClr val="tx1">
                    <a:lumMod val="75000"/>
                    <a:lumOff val="25000"/>
                  </a:schemeClr>
                </a:solidFill>
                <a:latin typeface="Calibri" panose="020F0502020204030204" pitchFamily="34" charset="0"/>
              </a:rPr>
              <a:t> - Phase II</a:t>
            </a:r>
            <a:endParaRPr lang="en-US" b="0" i="0" u="none" strike="noStrike" baseline="0" dirty="0" smtClean="0">
              <a:solidFill>
                <a:schemeClr val="tx1">
                  <a:lumMod val="75000"/>
                  <a:lumOff val="25000"/>
                </a:schemeClr>
              </a:solidFill>
              <a:latin typeface="Calibri" panose="020F0502020204030204" pitchFamily="34" charset="0"/>
            </a:endParaRPr>
          </a:p>
          <a:p>
            <a:pPr marR="0" lvl="0" rtl="0"/>
            <a:r>
              <a:rPr lang="en-US" b="0" i="0" u="none" strike="noStrike" baseline="0" dirty="0" smtClean="0">
                <a:solidFill>
                  <a:schemeClr val="tx1">
                    <a:lumMod val="75000"/>
                    <a:lumOff val="25000"/>
                  </a:schemeClr>
                </a:solidFill>
                <a:latin typeface="Calibri" panose="020F0502020204030204" pitchFamily="34" charset="0"/>
              </a:rPr>
              <a:t>Innovation </a:t>
            </a:r>
            <a:r>
              <a:rPr lang="en-US" b="0" i="0" u="none" strike="noStrike" baseline="0" dirty="0" smtClean="0">
                <a:solidFill>
                  <a:schemeClr val="tx1">
                    <a:lumMod val="75000"/>
                    <a:lumOff val="25000"/>
                  </a:schemeClr>
                </a:solidFill>
                <a:latin typeface="Calibri" panose="020F0502020204030204" pitchFamily="34" charset="0"/>
              </a:rPr>
              <a:t>Labs – Phase II</a:t>
            </a:r>
            <a:endParaRPr lang="en-US" b="0" i="0" u="none" strike="noStrike" baseline="0" dirty="0" smtClean="0">
              <a:solidFill>
                <a:schemeClr val="tx1">
                  <a:lumMod val="75000"/>
                  <a:lumOff val="25000"/>
                </a:schemeClr>
              </a:solidFill>
              <a:latin typeface="Calibri" panose="020F0502020204030204" pitchFamily="34" charset="0"/>
            </a:endParaRPr>
          </a:p>
        </p:txBody>
      </p:sp>
    </p:spTree>
    <p:extLst>
      <p:ext uri="{BB962C8B-B14F-4D97-AF65-F5344CB8AC3E}">
        <p14:creationId xmlns:p14="http://schemas.microsoft.com/office/powerpoint/2010/main" val="2938177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solidFill>
                  <a:schemeClr val="tx1">
                    <a:lumMod val="75000"/>
                    <a:lumOff val="25000"/>
                  </a:schemeClr>
                </a:solidFill>
                <a:latin typeface="Calibri" panose="020F0502020204030204" pitchFamily="34" charset="0"/>
              </a:rPr>
              <a:t>Support Components</a:t>
            </a:r>
          </a:p>
        </p:txBody>
      </p:sp>
      <p:sp>
        <p:nvSpPr>
          <p:cNvPr id="3" name="Text Placeholder 2"/>
          <p:cNvSpPr>
            <a:spLocks noGrp="1"/>
          </p:cNvSpPr>
          <p:nvPr>
            <p:ph type="body" idx="1"/>
          </p:nvPr>
        </p:nvSpPr>
        <p:spPr/>
        <p:txBody>
          <a:bodyPr>
            <a:normAutofit fontScale="92500" lnSpcReduction="10000"/>
          </a:bodyPr>
          <a:lstStyle/>
          <a:p>
            <a:pPr marR="0" lvl="0" rtl="0"/>
            <a:r>
              <a:rPr lang="en-US" b="0" i="0" u="none" strike="noStrike" baseline="0" dirty="0" smtClean="0">
                <a:solidFill>
                  <a:schemeClr val="tx1">
                    <a:lumMod val="75000"/>
                    <a:lumOff val="25000"/>
                  </a:schemeClr>
                </a:solidFill>
                <a:latin typeface="Calibri" panose="020F0502020204030204" pitchFamily="34" charset="0"/>
              </a:rPr>
              <a:t>Identified area (2000 – 4000 square feet).</a:t>
            </a:r>
          </a:p>
          <a:p>
            <a:pPr marR="0" lvl="0" rtl="0"/>
            <a:r>
              <a:rPr lang="en-US" b="0" i="0" u="none" strike="noStrike" baseline="0" dirty="0" smtClean="0">
                <a:solidFill>
                  <a:schemeClr val="tx1">
                    <a:lumMod val="75000"/>
                    <a:lumOff val="25000"/>
                  </a:schemeClr>
                </a:solidFill>
                <a:latin typeface="Calibri" panose="020F0502020204030204" pitchFamily="34" charset="0"/>
              </a:rPr>
              <a:t>Furniture on wheels creates a fluid work space that adapts to the needs of the participants.</a:t>
            </a:r>
          </a:p>
          <a:p>
            <a:pPr marR="0" lvl="0" rtl="0"/>
            <a:r>
              <a:rPr lang="en-US" b="0" i="0" u="none" strike="noStrike" baseline="0" dirty="0" smtClean="0">
                <a:solidFill>
                  <a:schemeClr val="tx1">
                    <a:lumMod val="75000"/>
                    <a:lumOff val="25000"/>
                  </a:schemeClr>
                </a:solidFill>
                <a:latin typeface="Calibri" panose="020F0502020204030204" pitchFamily="34" charset="0"/>
              </a:rPr>
              <a:t>Identified technology and connectivity components to support the identified activities. To have flexibility &amp; mobility for adaptation to change.</a:t>
            </a:r>
          </a:p>
          <a:p>
            <a:pPr marR="0" lvl="0" rtl="0"/>
            <a:r>
              <a:rPr lang="en-US" b="0" i="0" u="none" strike="noStrike" baseline="0" dirty="0" smtClean="0">
                <a:solidFill>
                  <a:schemeClr val="tx1">
                    <a:lumMod val="75000"/>
                    <a:lumOff val="25000"/>
                  </a:schemeClr>
                </a:solidFill>
                <a:latin typeface="Calibri" panose="020F0502020204030204" pitchFamily="34" charset="0"/>
              </a:rPr>
              <a:t>Tele-presence technology so that students from any campus can dial in and follow everything that is going at a particular location as if they were there. Assists in having one faculty teaching many students at the same time….</a:t>
            </a:r>
            <a:r>
              <a:rPr lang="en-US" b="0" i="0" u="none" strike="noStrike" baseline="0" dirty="0" smtClean="0">
                <a:solidFill>
                  <a:schemeClr val="tx1">
                    <a:lumMod val="75000"/>
                    <a:lumOff val="25000"/>
                  </a:schemeClr>
                </a:solidFill>
                <a:latin typeface="Calibri" panose="020F0502020204030204" pitchFamily="34" charset="0"/>
              </a:rPr>
              <a:t>multiple </a:t>
            </a:r>
            <a:r>
              <a:rPr lang="en-US" b="0" i="0" u="none" strike="noStrike" baseline="0" dirty="0" smtClean="0">
                <a:solidFill>
                  <a:schemeClr val="tx1">
                    <a:lumMod val="75000"/>
                    <a:lumOff val="25000"/>
                  </a:schemeClr>
                </a:solidFill>
                <a:latin typeface="Calibri" panose="020F0502020204030204" pitchFamily="34" charset="0"/>
              </a:rPr>
              <a:t>locations. </a:t>
            </a:r>
          </a:p>
          <a:p>
            <a:pPr marR="0" lvl="0" rtl="0"/>
            <a:r>
              <a:rPr lang="en-US" b="0" i="0" u="none" strike="noStrike" baseline="0" dirty="0" smtClean="0">
                <a:solidFill>
                  <a:schemeClr val="tx1">
                    <a:lumMod val="75000"/>
                    <a:lumOff val="25000"/>
                  </a:schemeClr>
                </a:solidFill>
                <a:latin typeface="Calibri" panose="020F0502020204030204" pitchFamily="34" charset="0"/>
              </a:rPr>
              <a:t>E-learning students can connect with their faculty member through the Innovation Lab. </a:t>
            </a:r>
          </a:p>
          <a:p>
            <a:pPr marR="0" lvl="0" rtl="0"/>
            <a:r>
              <a:rPr lang="en-US" b="0" i="0" u="none" strike="noStrike" baseline="0" dirty="0" smtClean="0">
                <a:solidFill>
                  <a:schemeClr val="tx1">
                    <a:lumMod val="75000"/>
                    <a:lumOff val="25000"/>
                  </a:schemeClr>
                </a:solidFill>
                <a:latin typeface="Calibri" panose="020F0502020204030204" pitchFamily="34" charset="0"/>
              </a:rPr>
              <a:t>Writeable whites and technology for IOT. </a:t>
            </a:r>
          </a:p>
          <a:p>
            <a:pPr marR="0" lvl="0" rtl="0"/>
            <a:r>
              <a:rPr lang="en-US" b="0" i="0" u="none" strike="noStrike" baseline="0" dirty="0" smtClean="0">
                <a:solidFill>
                  <a:schemeClr val="tx1">
                    <a:lumMod val="75000"/>
                    <a:lumOff val="25000"/>
                  </a:schemeClr>
                </a:solidFill>
                <a:latin typeface="Calibri" panose="020F0502020204030204" pitchFamily="34" charset="0"/>
              </a:rPr>
              <a:t>“Bring Your Own Device” and high wireless bandwidth up to 10GB or more. </a:t>
            </a:r>
          </a:p>
          <a:p>
            <a:pPr marR="0" lvl="0" rtl="0"/>
            <a:r>
              <a:rPr lang="en-US" b="0" i="0" u="none" strike="noStrike" baseline="0" dirty="0" smtClean="0">
                <a:solidFill>
                  <a:schemeClr val="tx1">
                    <a:lumMod val="75000"/>
                    <a:lumOff val="25000"/>
                  </a:schemeClr>
                </a:solidFill>
                <a:latin typeface="Calibri" panose="020F0502020204030204" pitchFamily="34" charset="0"/>
              </a:rPr>
              <a:t>Large theater level audio/visual/sound. </a:t>
            </a:r>
            <a:endParaRPr lang="en-US" b="0" i="0" u="none" strike="noStrike" baseline="0" dirty="0" smtClean="0">
              <a:solidFill>
                <a:schemeClr val="tx1">
                  <a:lumMod val="75000"/>
                  <a:lumOff val="25000"/>
                </a:schemeClr>
              </a:solidFill>
              <a:latin typeface="Times New Roman" panose="02020603050405020304" pitchFamily="18" charset="0"/>
            </a:endParaRPr>
          </a:p>
        </p:txBody>
      </p:sp>
    </p:spTree>
    <p:extLst>
      <p:ext uri="{BB962C8B-B14F-4D97-AF65-F5344CB8AC3E}">
        <p14:creationId xmlns:p14="http://schemas.microsoft.com/office/powerpoint/2010/main" val="630676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0"/>
            <a:ext cx="10353762" cy="970450"/>
          </a:xfrm>
        </p:spPr>
        <p:txBody>
          <a:bodyPr>
            <a:normAutofit/>
          </a:bodyPr>
          <a:lstStyle/>
          <a:p>
            <a:pPr marR="0" rtl="0"/>
            <a:r>
              <a:rPr lang="en-US" b="0" i="0" u="none" strike="noStrike" baseline="0" dirty="0" smtClean="0">
                <a:solidFill>
                  <a:schemeClr val="tx1">
                    <a:lumMod val="75000"/>
                    <a:lumOff val="25000"/>
                  </a:schemeClr>
                </a:solidFill>
                <a:latin typeface="Calibri" panose="020F0502020204030204" pitchFamily="34" charset="0"/>
              </a:rPr>
              <a:t>The committee surveyed the faculty.</a:t>
            </a:r>
          </a:p>
        </p:txBody>
      </p:sp>
      <p:sp>
        <p:nvSpPr>
          <p:cNvPr id="3" name="Text Placeholder 2"/>
          <p:cNvSpPr>
            <a:spLocks noGrp="1"/>
          </p:cNvSpPr>
          <p:nvPr>
            <p:ph type="body" idx="1"/>
          </p:nvPr>
        </p:nvSpPr>
        <p:spPr>
          <a:xfrm>
            <a:off x="457200" y="970450"/>
            <a:ext cx="10810357" cy="5887549"/>
          </a:xfrm>
        </p:spPr>
        <p:txBody>
          <a:bodyPr>
            <a:normAutofit lnSpcReduction="10000"/>
          </a:bodyPr>
          <a:lstStyle/>
          <a:p>
            <a:pPr marR="0" lvl="0" rtl="0"/>
            <a:r>
              <a:rPr lang="en-US" b="0" i="0" u="none" strike="noStrike" baseline="0" dirty="0" smtClean="0">
                <a:solidFill>
                  <a:schemeClr val="tx1">
                    <a:lumMod val="75000"/>
                    <a:lumOff val="25000"/>
                  </a:schemeClr>
                </a:solidFill>
                <a:latin typeface="Calibri" panose="020F0502020204030204" pitchFamily="34" charset="0"/>
              </a:rPr>
              <a:t>All CCAC faculty were included in the survey that sought their input regarding their current technology usage as well as their future technology plans and needs.  All CCAC campuses and College Centers and all academic disciplines were represented in the survey results.  After the two week response period, </a:t>
            </a:r>
            <a:endParaRPr lang="en-US" b="0" i="0" u="none" strike="noStrike" baseline="0" dirty="0" smtClean="0">
              <a:solidFill>
                <a:schemeClr val="tx1">
                  <a:lumMod val="75000"/>
                  <a:lumOff val="25000"/>
                </a:schemeClr>
              </a:solidFill>
              <a:latin typeface="Calibri" panose="020F0502020204030204" pitchFamily="34" charset="0"/>
            </a:endParaRPr>
          </a:p>
          <a:p>
            <a:pPr marR="0" lvl="0" rtl="0"/>
            <a:r>
              <a:rPr lang="en-US" b="1" i="0" u="none" strike="noStrike" baseline="0" dirty="0" smtClean="0">
                <a:solidFill>
                  <a:schemeClr val="tx1">
                    <a:lumMod val="75000"/>
                    <a:lumOff val="25000"/>
                  </a:schemeClr>
                </a:solidFill>
                <a:latin typeface="Calibri" panose="020F0502020204030204" pitchFamily="34" charset="0"/>
              </a:rPr>
              <a:t>190 </a:t>
            </a:r>
            <a:r>
              <a:rPr lang="en-US" b="0" i="0" u="none" strike="noStrike" baseline="0" dirty="0" smtClean="0">
                <a:solidFill>
                  <a:schemeClr val="tx1">
                    <a:lumMod val="75000"/>
                    <a:lumOff val="25000"/>
                  </a:schemeClr>
                </a:solidFill>
                <a:latin typeface="Calibri" panose="020F0502020204030204" pitchFamily="34" charset="0"/>
              </a:rPr>
              <a:t>of approximately 950 full-time and adjunct faculty responded to the survey.  </a:t>
            </a:r>
            <a:endParaRPr lang="en-US" b="0" i="0" u="none" strike="noStrike" baseline="0" dirty="0" smtClean="0">
              <a:solidFill>
                <a:schemeClr val="tx1">
                  <a:lumMod val="75000"/>
                  <a:lumOff val="25000"/>
                </a:schemeClr>
              </a:solidFill>
              <a:latin typeface="Calibri" panose="020F0502020204030204" pitchFamily="34" charset="0"/>
            </a:endParaRPr>
          </a:p>
          <a:p>
            <a:pPr marR="0" lvl="0" rtl="0"/>
            <a:r>
              <a:rPr lang="en-US" b="0" i="0" u="none" strike="noStrike" baseline="0" dirty="0" smtClean="0">
                <a:solidFill>
                  <a:schemeClr val="tx1">
                    <a:lumMod val="75000"/>
                    <a:lumOff val="25000"/>
                  </a:schemeClr>
                </a:solidFill>
                <a:latin typeface="Calibri" panose="020F0502020204030204" pitchFamily="34" charset="0"/>
              </a:rPr>
              <a:t>This </a:t>
            </a:r>
            <a:r>
              <a:rPr lang="en-US" b="0" i="0" u="none" strike="noStrike" baseline="0" dirty="0" smtClean="0">
                <a:solidFill>
                  <a:schemeClr val="tx1">
                    <a:lumMod val="75000"/>
                    <a:lumOff val="25000"/>
                  </a:schemeClr>
                </a:solidFill>
                <a:latin typeface="Calibri" panose="020F0502020204030204" pitchFamily="34" charset="0"/>
              </a:rPr>
              <a:t>response rate of approximately </a:t>
            </a:r>
            <a:r>
              <a:rPr lang="en-US" b="1" i="0" u="none" strike="noStrike" baseline="0" dirty="0" smtClean="0">
                <a:solidFill>
                  <a:schemeClr val="tx1">
                    <a:lumMod val="75000"/>
                    <a:lumOff val="25000"/>
                  </a:schemeClr>
                </a:solidFill>
                <a:latin typeface="Calibri" panose="020F0502020204030204" pitchFamily="34" charset="0"/>
              </a:rPr>
              <a:t>20%</a:t>
            </a:r>
            <a:r>
              <a:rPr lang="en-US" b="0" i="0" u="none" strike="noStrike" baseline="0" dirty="0" smtClean="0">
                <a:solidFill>
                  <a:schemeClr val="tx1">
                    <a:lumMod val="75000"/>
                    <a:lumOff val="25000"/>
                  </a:schemeClr>
                </a:solidFill>
                <a:latin typeface="Calibri" panose="020F0502020204030204" pitchFamily="34" charset="0"/>
              </a:rPr>
              <a:t> (compared to a typical response rate of 6-10%) suggests an overall enthusiasm in the project by faculty.  </a:t>
            </a:r>
          </a:p>
          <a:p>
            <a:pPr marR="0" lvl="0" rtl="0"/>
            <a:r>
              <a:rPr lang="en-US" b="0" i="0" u="none" strike="noStrike" baseline="0" dirty="0" smtClean="0">
                <a:solidFill>
                  <a:schemeClr val="tx1">
                    <a:lumMod val="75000"/>
                    <a:lumOff val="25000"/>
                  </a:schemeClr>
                </a:solidFill>
                <a:latin typeface="Calibri" panose="020F0502020204030204" pitchFamily="34" charset="0"/>
              </a:rPr>
              <a:t>The survey solicited a range of responses regarding faculty enthusiasm and concerns surrounding the use of technology.  </a:t>
            </a:r>
            <a:endParaRPr lang="en-US" b="0" i="0" u="none" strike="noStrike" baseline="0" dirty="0" smtClean="0">
              <a:solidFill>
                <a:schemeClr val="tx1">
                  <a:lumMod val="75000"/>
                  <a:lumOff val="25000"/>
                </a:schemeClr>
              </a:solidFill>
              <a:latin typeface="Calibri" panose="020F0502020204030204" pitchFamily="34" charset="0"/>
            </a:endParaRPr>
          </a:p>
          <a:p>
            <a:pPr marR="0" lvl="0" rtl="0"/>
            <a:r>
              <a:rPr lang="en-US" b="0" i="0" u="none" strike="noStrike" baseline="0" dirty="0" smtClean="0">
                <a:solidFill>
                  <a:schemeClr val="tx1">
                    <a:lumMod val="75000"/>
                    <a:lumOff val="25000"/>
                  </a:schemeClr>
                </a:solidFill>
                <a:latin typeface="Calibri" panose="020F0502020204030204" pitchFamily="34" charset="0"/>
              </a:rPr>
              <a:t>Faculty </a:t>
            </a:r>
            <a:r>
              <a:rPr lang="en-US" b="0" i="0" u="none" strike="noStrike" baseline="0" dirty="0" smtClean="0">
                <a:solidFill>
                  <a:schemeClr val="tx1">
                    <a:lumMod val="75000"/>
                    <a:lumOff val="25000"/>
                  </a:schemeClr>
                </a:solidFill>
                <a:latin typeface="Calibri" panose="020F0502020204030204" pitchFamily="34" charset="0"/>
              </a:rPr>
              <a:t>responded regarding barriers that exist preventing increased use of technology and regarding technology that is desired by them but lacking in the classroom. </a:t>
            </a:r>
            <a:endParaRPr lang="en-US" b="0" i="0" u="none" strike="noStrike" baseline="0" dirty="0" smtClean="0">
              <a:solidFill>
                <a:schemeClr val="tx1">
                  <a:lumMod val="75000"/>
                  <a:lumOff val="25000"/>
                </a:schemeClr>
              </a:solidFill>
              <a:latin typeface="Calibri" panose="020F0502020204030204" pitchFamily="34" charset="0"/>
            </a:endParaRPr>
          </a:p>
          <a:p>
            <a:pPr marR="0" lvl="0" rtl="0"/>
            <a:r>
              <a:rPr lang="en-US" b="0" i="0" u="none" strike="noStrike" baseline="0" dirty="0" smtClean="0">
                <a:solidFill>
                  <a:schemeClr val="tx1">
                    <a:lumMod val="75000"/>
                    <a:lumOff val="25000"/>
                  </a:schemeClr>
                </a:solidFill>
                <a:latin typeface="Calibri" panose="020F0502020204030204" pitchFamily="34" charset="0"/>
              </a:rPr>
              <a:t> </a:t>
            </a:r>
            <a:r>
              <a:rPr lang="en-US" b="0" i="0" u="none" strike="noStrike" baseline="0" dirty="0" smtClean="0">
                <a:solidFill>
                  <a:schemeClr val="tx1">
                    <a:lumMod val="75000"/>
                    <a:lumOff val="25000"/>
                  </a:schemeClr>
                </a:solidFill>
                <a:latin typeface="Calibri" panose="020F0502020204030204" pitchFamily="34" charset="0"/>
              </a:rPr>
              <a:t>Also, faculty provided feedback regarding technology to increase student engagement and the type of technology classroom should be a priority at their campus and for their discipline.  </a:t>
            </a:r>
          </a:p>
          <a:p>
            <a:pPr marR="0" lvl="0" rtl="0"/>
            <a:r>
              <a:rPr lang="en-US" b="0" i="0" u="none" strike="noStrike" baseline="0" dirty="0" smtClean="0">
                <a:solidFill>
                  <a:schemeClr val="tx1">
                    <a:lumMod val="75000"/>
                    <a:lumOff val="25000"/>
                  </a:schemeClr>
                </a:solidFill>
                <a:latin typeface="Calibri" panose="020F0502020204030204" pitchFamily="34" charset="0"/>
              </a:rPr>
              <a:t>Upon review of the input there appears to be a significant deficit in overall technology use by the faculty.</a:t>
            </a:r>
          </a:p>
          <a:p>
            <a:pPr marR="0" lvl="0" rtl="0"/>
            <a:r>
              <a:rPr lang="en-US" b="0" i="0" u="none" strike="noStrike" baseline="0" dirty="0" smtClean="0">
                <a:solidFill>
                  <a:schemeClr val="tx1">
                    <a:lumMod val="75000"/>
                    <a:lumOff val="25000"/>
                  </a:schemeClr>
                </a:solidFill>
                <a:latin typeface="Calibri" panose="020F0502020204030204" pitchFamily="34" charset="0"/>
              </a:rPr>
              <a:t>CCAC will need to define barriers and change the culture.</a:t>
            </a:r>
          </a:p>
        </p:txBody>
      </p:sp>
    </p:spTree>
    <p:extLst>
      <p:ext uri="{BB962C8B-B14F-4D97-AF65-F5344CB8AC3E}">
        <p14:creationId xmlns:p14="http://schemas.microsoft.com/office/powerpoint/2010/main" val="3573547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data analysis:</a:t>
            </a:r>
            <a:endParaRPr lang="en-US" dirty="0"/>
          </a:p>
        </p:txBody>
      </p:sp>
      <p:sp>
        <p:nvSpPr>
          <p:cNvPr id="3" name="Text Placeholder 2"/>
          <p:cNvSpPr>
            <a:spLocks noGrp="1"/>
          </p:cNvSpPr>
          <p:nvPr>
            <p:ph type="body" idx="1"/>
          </p:nvPr>
        </p:nvSpPr>
        <p:spPr/>
        <p:txBody>
          <a:bodyPr>
            <a:normAutofit/>
          </a:bodyPr>
          <a:lstStyle/>
          <a:p>
            <a:r>
              <a:rPr lang="en-US" dirty="0" smtClean="0"/>
              <a:t>The breakdown of discipline per campus</a:t>
            </a:r>
          </a:p>
          <a:p>
            <a:pPr lvl="1"/>
            <a:r>
              <a:rPr lang="en-US" dirty="0" smtClean="0"/>
              <a:t>What are main disciplines the campus supports?</a:t>
            </a:r>
          </a:p>
          <a:p>
            <a:pPr lvl="1"/>
            <a:r>
              <a:rPr lang="en-US" dirty="0" smtClean="0"/>
              <a:t>Will provide greater insight into which direction the campus structure leans</a:t>
            </a:r>
          </a:p>
          <a:p>
            <a:r>
              <a:rPr lang="en-US" dirty="0" smtClean="0"/>
              <a:t> What is the actual use of </a:t>
            </a:r>
            <a:r>
              <a:rPr lang="en-US" dirty="0" smtClean="0"/>
              <a:t>Blackboard(Bb) </a:t>
            </a:r>
            <a:r>
              <a:rPr lang="en-US" dirty="0" smtClean="0"/>
              <a:t>among all faculty (purpose, frequency, etc.)</a:t>
            </a:r>
          </a:p>
          <a:p>
            <a:r>
              <a:rPr lang="en-US" dirty="0" smtClean="0"/>
              <a:t> Breakdown of </a:t>
            </a:r>
            <a:r>
              <a:rPr lang="en-US" dirty="0" smtClean="0"/>
              <a:t>Part-time (PT) </a:t>
            </a:r>
            <a:r>
              <a:rPr lang="en-US" dirty="0" smtClean="0"/>
              <a:t>distribution per campus and department</a:t>
            </a:r>
          </a:p>
          <a:p>
            <a:r>
              <a:rPr lang="en-US" dirty="0" smtClean="0"/>
              <a:t> Compare tech use in the individual discipline subgroups (Ex – STEM separation)</a:t>
            </a:r>
          </a:p>
          <a:p>
            <a:r>
              <a:rPr lang="en-US" dirty="0" smtClean="0"/>
              <a:t> Compare technology use to available technologies at respective campus</a:t>
            </a:r>
          </a:p>
          <a:p>
            <a:r>
              <a:rPr lang="en-US" dirty="0" smtClean="0"/>
              <a:t> Would these results change if technology availability were more universal at all</a:t>
            </a:r>
          </a:p>
          <a:p>
            <a:r>
              <a:rPr lang="en-US" dirty="0" smtClean="0"/>
              <a:t>campuses?</a:t>
            </a:r>
          </a:p>
          <a:p>
            <a:endParaRPr lang="en-US" dirty="0"/>
          </a:p>
        </p:txBody>
      </p:sp>
    </p:spTree>
    <p:extLst>
      <p:ext uri="{BB962C8B-B14F-4D97-AF65-F5344CB8AC3E}">
        <p14:creationId xmlns:p14="http://schemas.microsoft.com/office/powerpoint/2010/main" val="11754897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221</TotalTime>
  <Words>971</Words>
  <Application>Microsoft Office PowerPoint</Application>
  <PresentationFormat>Widescreen</PresentationFormat>
  <Paragraphs>94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Narrow</vt:lpstr>
      <vt:lpstr>Calibri</vt:lpstr>
      <vt:lpstr>Calisto MT</vt:lpstr>
      <vt:lpstr>Times New Roman</vt:lpstr>
      <vt:lpstr>Trebuchet MS</vt:lpstr>
      <vt:lpstr>Wingdings 2</vt:lpstr>
      <vt:lpstr>Slate</vt:lpstr>
      <vt:lpstr>Student Success through Technology  Initiative Phase I Recommendations</vt:lpstr>
      <vt:lpstr>BUSINESS NEED STATEMENT</vt:lpstr>
      <vt:lpstr>TEAM MEMBERS</vt:lpstr>
      <vt:lpstr>SCOPE</vt:lpstr>
      <vt:lpstr>The committee presented the initial findings to college leadership in February 2018.</vt:lpstr>
      <vt:lpstr>The committee defined the four classroom categories:</vt:lpstr>
      <vt:lpstr>Support Components</vt:lpstr>
      <vt:lpstr>The committee surveyed the faculty.</vt:lpstr>
      <vt:lpstr>Future data analysis:</vt:lpstr>
      <vt:lpstr>Student focus group highlights</vt:lpstr>
      <vt:lpstr>Generalized Sentiments: </vt:lpstr>
      <vt:lpstr>The committee defined the technology and furniture requirements for the standard and collaboration spaces.</vt:lpstr>
      <vt:lpstr>Recommendations:</vt:lpstr>
    </vt:vector>
  </TitlesOfParts>
  <Company>CCAC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Success through Technology Initiative Phase I Recommendations</dc:title>
  <dc:creator>Mangan, Leslie</dc:creator>
  <cp:lastModifiedBy>Wamalwa, Tom</cp:lastModifiedBy>
  <cp:revision>9</cp:revision>
  <dcterms:created xsi:type="dcterms:W3CDTF">2018-06-25T15:28:36Z</dcterms:created>
  <dcterms:modified xsi:type="dcterms:W3CDTF">2018-06-25T19:10:20Z</dcterms:modified>
</cp:coreProperties>
</file>