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39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449C-873F-4B35-A4B5-6F6251A712A0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944F8-69E9-4CEB-9E0D-5DB51B912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448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449C-873F-4B35-A4B5-6F6251A712A0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944F8-69E9-4CEB-9E0D-5DB51B912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421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449C-873F-4B35-A4B5-6F6251A712A0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944F8-69E9-4CEB-9E0D-5DB51B9123E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96525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449C-873F-4B35-A4B5-6F6251A712A0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944F8-69E9-4CEB-9E0D-5DB51B912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6854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449C-873F-4B35-A4B5-6F6251A712A0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944F8-69E9-4CEB-9E0D-5DB51B9123E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720527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449C-873F-4B35-A4B5-6F6251A712A0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944F8-69E9-4CEB-9E0D-5DB51B912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6441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449C-873F-4B35-A4B5-6F6251A712A0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944F8-69E9-4CEB-9E0D-5DB51B912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5023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449C-873F-4B35-A4B5-6F6251A712A0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944F8-69E9-4CEB-9E0D-5DB51B912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3121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4845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989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449C-873F-4B35-A4B5-6F6251A712A0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944F8-69E9-4CEB-9E0D-5DB51B912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950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449C-873F-4B35-A4B5-6F6251A712A0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944F8-69E9-4CEB-9E0D-5DB51B912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626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449C-873F-4B35-A4B5-6F6251A712A0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944F8-69E9-4CEB-9E0D-5DB51B912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37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449C-873F-4B35-A4B5-6F6251A712A0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944F8-69E9-4CEB-9E0D-5DB51B912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397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449C-873F-4B35-A4B5-6F6251A712A0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944F8-69E9-4CEB-9E0D-5DB51B912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00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449C-873F-4B35-A4B5-6F6251A712A0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944F8-69E9-4CEB-9E0D-5DB51B912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524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449C-873F-4B35-A4B5-6F6251A712A0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944F8-69E9-4CEB-9E0D-5DB51B912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382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449C-873F-4B35-A4B5-6F6251A712A0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944F8-69E9-4CEB-9E0D-5DB51B912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77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3449C-873F-4B35-A4B5-6F6251A712A0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91944F8-69E9-4CEB-9E0D-5DB51B912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603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7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://www.google.com/url?sa=i&amp;rct=j&amp;q=&amp;esrc=s&amp;source=images&amp;cd=&amp;cad=rja&amp;uact=8&amp;ved=0CAcQjRxqFQoTCNuu5rfF-cgCFQd4JgodbtEK0g&amp;url=http://www.sciencebuddies.org/science-fair-projects/project_ideas/Elec_p074.shtml&amp;psig=AFQjCNFRHWDkgWSrJvMKHYEbLIiemyTGsw&amp;ust=144682180317576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1.png"/><Relationship Id="rId4" Type="http://schemas.openxmlformats.org/officeDocument/2006/relationships/image" Target="../media/image7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5.png"/><Relationship Id="rId4" Type="http://schemas.openxmlformats.org/officeDocument/2006/relationships/image" Target="../media/image6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ATE 252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Introduction to Electricity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Instructor:</a:t>
            </a:r>
          </a:p>
          <a:p>
            <a:r>
              <a:rPr lang="en-US" dirty="0" smtClean="0"/>
              <a:t>Patricia Thompson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29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Schematics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Actual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533400"/>
            <a:ext cx="3886200" cy="2471623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Schematic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962400"/>
            <a:ext cx="3175000" cy="2209800"/>
          </a:xfrm>
        </p:spPr>
      </p:pic>
    </p:spTree>
    <p:extLst>
      <p:ext uri="{BB962C8B-B14F-4D97-AF65-F5344CB8AC3E}">
        <p14:creationId xmlns:p14="http://schemas.microsoft.com/office/powerpoint/2010/main" val="353905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Circuit	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 circuit</a:t>
            </a:r>
          </a:p>
          <a:p>
            <a:pPr lvl="1"/>
            <a:r>
              <a:rPr lang="en-US" dirty="0" smtClean="0"/>
              <a:t>Must have </a:t>
            </a:r>
          </a:p>
          <a:p>
            <a:pPr lvl="2"/>
            <a:r>
              <a:rPr lang="en-US" dirty="0" smtClean="0"/>
              <a:t>At least one continuous path </a:t>
            </a:r>
          </a:p>
          <a:p>
            <a:pPr lvl="2"/>
            <a:r>
              <a:rPr lang="en-US" dirty="0" smtClean="0"/>
              <a:t>Power source</a:t>
            </a:r>
          </a:p>
          <a:p>
            <a:pPr lvl="2"/>
            <a:r>
              <a:rPr lang="en-US" dirty="0" smtClean="0"/>
              <a:t>Load</a:t>
            </a:r>
          </a:p>
          <a:p>
            <a:pPr lvl="2"/>
            <a:r>
              <a:rPr lang="en-US" dirty="0" smtClean="0"/>
              <a:t>Conductor</a:t>
            </a:r>
          </a:p>
          <a:p>
            <a:pPr lvl="2"/>
            <a:r>
              <a:rPr lang="en-US" dirty="0" smtClean="0"/>
              <a:t>Insulator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838" y="5257800"/>
            <a:ext cx="2405216" cy="6858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3581400" y="4724400"/>
            <a:ext cx="31242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1538585"/>
            <a:ext cx="3526708" cy="124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66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Usually will also have</a:t>
            </a:r>
          </a:p>
          <a:p>
            <a:pPr lvl="1"/>
            <a:r>
              <a:rPr lang="en-US" dirty="0" smtClean="0"/>
              <a:t>Control device</a:t>
            </a:r>
          </a:p>
          <a:p>
            <a:pPr lvl="2"/>
            <a:r>
              <a:rPr lang="en-US" dirty="0" smtClean="0"/>
              <a:t>Switch</a:t>
            </a:r>
          </a:p>
          <a:p>
            <a:pPr lvl="1"/>
            <a:r>
              <a:rPr lang="en-US" dirty="0" smtClean="0"/>
              <a:t>Protective device</a:t>
            </a:r>
          </a:p>
          <a:p>
            <a:pPr lvl="2"/>
            <a:r>
              <a:rPr lang="en-US" dirty="0" smtClean="0"/>
              <a:t>Fuse</a:t>
            </a:r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4648200"/>
            <a:ext cx="4429125" cy="990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8439" y="1621204"/>
            <a:ext cx="2424479" cy="121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27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Quantities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Voltage</a:t>
            </a:r>
          </a:p>
          <a:p>
            <a:pPr lvl="1"/>
            <a:r>
              <a:rPr lang="en-US" dirty="0" smtClean="0"/>
              <a:t>Force that starts electrons moving</a:t>
            </a:r>
          </a:p>
          <a:p>
            <a:pPr lvl="1"/>
            <a:r>
              <a:rPr lang="en-US" dirty="0" smtClean="0"/>
              <a:t>Also known as Electromotive Force (EMF)</a:t>
            </a:r>
          </a:p>
          <a:p>
            <a:pPr lvl="2"/>
            <a:r>
              <a:rPr lang="en-US" dirty="0" smtClean="0"/>
              <a:t>Abbreviation: V (or E)</a:t>
            </a:r>
          </a:p>
          <a:p>
            <a:pPr lvl="2"/>
            <a:r>
              <a:rPr lang="en-US" dirty="0" smtClean="0"/>
              <a:t>Unit: Volt (V), named for Alessandra Volta</a:t>
            </a:r>
          </a:p>
          <a:p>
            <a:pPr lvl="2"/>
            <a:r>
              <a:rPr lang="en-US" dirty="0" smtClean="0"/>
              <a:t>Measured in parallel</a:t>
            </a:r>
          </a:p>
          <a:p>
            <a:pPr lvl="2"/>
            <a:r>
              <a:rPr lang="en-US" dirty="0" smtClean="0"/>
              <a:t>Schematic symbol:</a:t>
            </a:r>
          </a:p>
          <a:p>
            <a:pPr lvl="3"/>
            <a:r>
              <a:rPr lang="en-US" dirty="0" smtClean="0"/>
              <a:t>DC			AC</a:t>
            </a:r>
          </a:p>
          <a:p>
            <a:pPr lvl="2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200360"/>
            <a:ext cx="6286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11890"/>
          <a:stretch/>
        </p:blipFill>
        <p:spPr bwMode="auto">
          <a:xfrm>
            <a:off x="3581400" y="5023858"/>
            <a:ext cx="1617068" cy="1353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1054895"/>
            <a:ext cx="2305050" cy="1981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9751" y="3810000"/>
            <a:ext cx="2667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09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Quantities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</a:t>
            </a:r>
          </a:p>
          <a:p>
            <a:pPr lvl="1"/>
            <a:r>
              <a:rPr lang="en-US" dirty="0" smtClean="0"/>
              <a:t>Rate the electrons flow</a:t>
            </a:r>
          </a:p>
          <a:p>
            <a:pPr lvl="2"/>
            <a:r>
              <a:rPr lang="en-US" dirty="0" smtClean="0"/>
              <a:t>Abbreviation: I</a:t>
            </a:r>
          </a:p>
          <a:p>
            <a:pPr lvl="2"/>
            <a:r>
              <a:rPr lang="en-US" dirty="0" smtClean="0"/>
              <a:t>Unit:	Ampere (Amp or A)</a:t>
            </a:r>
          </a:p>
          <a:p>
            <a:pPr lvl="3"/>
            <a:r>
              <a:rPr lang="en-US" dirty="0" smtClean="0"/>
              <a:t>Usually in mA, 1 mA=0.001A </a:t>
            </a:r>
          </a:p>
          <a:p>
            <a:pPr lvl="2"/>
            <a:r>
              <a:rPr lang="en-US" dirty="0" smtClean="0"/>
              <a:t>Measured:</a:t>
            </a:r>
          </a:p>
          <a:p>
            <a:pPr lvl="3"/>
            <a:r>
              <a:rPr lang="en-US" dirty="0" smtClean="0"/>
              <a:t>DMM: in </a:t>
            </a:r>
            <a:r>
              <a:rPr lang="en-US" u="sng" dirty="0" smtClean="0"/>
              <a:t>series</a:t>
            </a:r>
          </a:p>
          <a:p>
            <a:pPr lvl="3"/>
            <a:r>
              <a:rPr lang="en-US" dirty="0" err="1" smtClean="0"/>
              <a:t>Clampmeter</a:t>
            </a:r>
            <a:r>
              <a:rPr lang="en-US" dirty="0" smtClean="0"/>
              <a:t>: clamp wire</a:t>
            </a:r>
          </a:p>
          <a:p>
            <a:pPr lvl="2"/>
            <a:r>
              <a:rPr lang="en-US" dirty="0" smtClean="0"/>
              <a:t>Schematic Symbol:</a:t>
            </a:r>
          </a:p>
          <a:p>
            <a:pPr lvl="2"/>
            <a:endParaRPr lang="en-US" dirty="0" smtClean="0"/>
          </a:p>
          <a:p>
            <a:pPr lvl="3"/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3429000" y="5638800"/>
            <a:ext cx="1295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2287" y="1524000"/>
            <a:ext cx="2143125" cy="2143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7855"/>
          <a:stretch/>
        </p:blipFill>
        <p:spPr>
          <a:xfrm>
            <a:off x="4985636" y="3824287"/>
            <a:ext cx="1876425" cy="15144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648200" y="3667125"/>
            <a:ext cx="533400" cy="1133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08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Quantities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Resistance</a:t>
            </a:r>
          </a:p>
          <a:p>
            <a:pPr lvl="1"/>
            <a:r>
              <a:rPr lang="en-US" dirty="0" smtClean="0"/>
              <a:t>Opposed the flow of electrons</a:t>
            </a:r>
          </a:p>
          <a:p>
            <a:pPr lvl="2"/>
            <a:r>
              <a:rPr lang="en-US" dirty="0" smtClean="0"/>
              <a:t>Abbreviation: R</a:t>
            </a:r>
          </a:p>
          <a:p>
            <a:pPr lvl="2"/>
            <a:r>
              <a:rPr lang="en-US" dirty="0" smtClean="0"/>
              <a:t>Unit: Ohm (</a:t>
            </a:r>
            <a:r>
              <a:rPr lang="el-GR" dirty="0"/>
              <a:t>Ω</a:t>
            </a:r>
            <a:r>
              <a:rPr lang="en-US" dirty="0" smtClean="0"/>
              <a:t>)</a:t>
            </a:r>
          </a:p>
          <a:p>
            <a:pPr lvl="3"/>
            <a:r>
              <a:rPr lang="en-US" dirty="0" smtClean="0"/>
              <a:t>Could be k</a:t>
            </a:r>
            <a:r>
              <a:rPr lang="el-GR" dirty="0" smtClean="0"/>
              <a:t>Ω</a:t>
            </a:r>
            <a:r>
              <a:rPr lang="en-US" dirty="0" smtClean="0"/>
              <a:t>, 1 k</a:t>
            </a:r>
            <a:r>
              <a:rPr lang="el-GR" dirty="0" smtClean="0"/>
              <a:t>Ω</a:t>
            </a:r>
            <a:r>
              <a:rPr lang="en-US" dirty="0" smtClean="0"/>
              <a:t> = 1000 </a:t>
            </a:r>
            <a:r>
              <a:rPr lang="el-GR" dirty="0" smtClean="0"/>
              <a:t>Ω</a:t>
            </a:r>
            <a:endParaRPr lang="en-US" dirty="0" smtClean="0"/>
          </a:p>
          <a:p>
            <a:pPr lvl="2"/>
            <a:r>
              <a:rPr lang="en-US" dirty="0" smtClean="0"/>
              <a:t>Measured in parallel with at least one end disconnected from circuit</a:t>
            </a:r>
          </a:p>
          <a:p>
            <a:pPr lvl="2"/>
            <a:r>
              <a:rPr lang="en-US" dirty="0" smtClean="0"/>
              <a:t>Schematic symbol:</a:t>
            </a:r>
          </a:p>
          <a:p>
            <a:pPr lvl="3"/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486400"/>
            <a:ext cx="2438400" cy="543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27000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98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Quantities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Power</a:t>
            </a:r>
          </a:p>
          <a:p>
            <a:pPr lvl="1"/>
            <a:r>
              <a:rPr lang="en-US" dirty="0" smtClean="0"/>
              <a:t>Rate energy is converted</a:t>
            </a:r>
          </a:p>
          <a:p>
            <a:pPr lvl="2"/>
            <a:r>
              <a:rPr lang="en-US" dirty="0" smtClean="0"/>
              <a:t>Abbreviation: P</a:t>
            </a:r>
          </a:p>
          <a:p>
            <a:pPr lvl="2"/>
            <a:r>
              <a:rPr lang="en-US" dirty="0" smtClean="0"/>
              <a:t>Unit: Watt (W) after James Watt</a:t>
            </a:r>
          </a:p>
          <a:p>
            <a:pPr lvl="3"/>
            <a:r>
              <a:rPr lang="en-US" dirty="0" smtClean="0"/>
              <a:t>Charged by </a:t>
            </a:r>
            <a:r>
              <a:rPr lang="en-US" dirty="0" err="1" smtClean="0"/>
              <a:t>kWhr</a:t>
            </a:r>
            <a:r>
              <a:rPr lang="en-US" dirty="0" smtClean="0"/>
              <a:t>, 1kW = 1000W</a:t>
            </a:r>
          </a:p>
          <a:p>
            <a:pPr lvl="2"/>
            <a:r>
              <a:rPr lang="en-US" dirty="0" smtClean="0"/>
              <a:t>Measured with a wattmeter or calculated value</a:t>
            </a:r>
          </a:p>
          <a:p>
            <a:pPr lvl="2"/>
            <a:r>
              <a:rPr lang="en-US" dirty="0" smtClean="0"/>
              <a:t>Schematic symbol: Not shown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1524000"/>
            <a:ext cx="32385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10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Quantities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Related to each other by</a:t>
            </a:r>
          </a:p>
          <a:p>
            <a:pPr lvl="1"/>
            <a:r>
              <a:rPr lang="en-US" dirty="0" smtClean="0"/>
              <a:t>Ohm’s Law</a:t>
            </a:r>
          </a:p>
          <a:p>
            <a:pPr lvl="2"/>
            <a:r>
              <a:rPr lang="en-US" dirty="0" smtClean="0"/>
              <a:t>Relationship between voltage, current, and resistance (V, I, and R).</a:t>
            </a:r>
          </a:p>
          <a:p>
            <a:pPr lvl="2"/>
            <a:r>
              <a:rPr lang="en-US" dirty="0" smtClean="0"/>
              <a:t>V = IR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267200"/>
            <a:ext cx="188595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3950" y="609600"/>
            <a:ext cx="1390650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26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Series</a:t>
            </a:r>
          </a:p>
          <a:p>
            <a:r>
              <a:rPr lang="en-US" dirty="0" smtClean="0"/>
              <a:t>Parallel</a:t>
            </a:r>
          </a:p>
          <a:p>
            <a:r>
              <a:rPr lang="en-US" dirty="0" smtClean="0"/>
              <a:t>Combination (Series and parallel)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51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Series Circuits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Components are connected end to end</a:t>
            </a:r>
          </a:p>
          <a:p>
            <a:r>
              <a:rPr lang="en-US" dirty="0" smtClean="0"/>
              <a:t>Only one path for current flow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581400"/>
            <a:ext cx="2391552" cy="3089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399" y="3962400"/>
            <a:ext cx="4593431" cy="2013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481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it?</a:t>
            </a:r>
          </a:p>
          <a:p>
            <a:pPr lvl="1"/>
            <a:r>
              <a:rPr lang="en-US" dirty="0" smtClean="0"/>
              <a:t>Movement of electrons</a:t>
            </a:r>
          </a:p>
          <a:p>
            <a:r>
              <a:rPr lang="en-US" dirty="0" smtClean="0"/>
              <a:t>Brief history</a:t>
            </a:r>
          </a:p>
          <a:p>
            <a:pPr lvl="1"/>
            <a:r>
              <a:rPr lang="en-US" dirty="0" smtClean="0"/>
              <a:t>2750 </a:t>
            </a:r>
            <a:r>
              <a:rPr lang="en-US" dirty="0" err="1" smtClean="0"/>
              <a:t>bc</a:t>
            </a:r>
            <a:r>
              <a:rPr lang="en-US" dirty="0" smtClean="0"/>
              <a:t> – Greeks</a:t>
            </a:r>
          </a:p>
          <a:p>
            <a:pPr lvl="1"/>
            <a:r>
              <a:rPr lang="en-US" dirty="0" smtClean="0"/>
              <a:t>1600 ad – Gilbert defined static </a:t>
            </a:r>
            <a:r>
              <a:rPr lang="en-US" dirty="0" smtClean="0"/>
              <a:t>electricity</a:t>
            </a:r>
            <a:endParaRPr lang="en-US" dirty="0" smtClean="0"/>
          </a:p>
          <a:p>
            <a:pPr lvl="2"/>
            <a:r>
              <a:rPr lang="en-US" dirty="0" err="1"/>
              <a:t>elektron</a:t>
            </a:r>
            <a:r>
              <a:rPr lang="en-US" dirty="0"/>
              <a:t>, the Greek word for "</a:t>
            </a:r>
            <a:r>
              <a:rPr lang="en-US" dirty="0" smtClean="0"/>
              <a:t>amber”</a:t>
            </a:r>
          </a:p>
          <a:p>
            <a:pPr marL="1371600" lvl="3" indent="0">
              <a:buNone/>
            </a:pPr>
            <a:endParaRPr lang="en-US" dirty="0" smtClean="0"/>
          </a:p>
          <a:p>
            <a:pPr lvl="2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5178" y="762000"/>
            <a:ext cx="2857500" cy="16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0440" y="4572000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80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Series Circuits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Advantage</a:t>
            </a:r>
          </a:p>
          <a:p>
            <a:pPr lvl="1"/>
            <a:r>
              <a:rPr lang="en-US" dirty="0" smtClean="0"/>
              <a:t>Distribute voltage across many </a:t>
            </a:r>
            <a:r>
              <a:rPr lang="en-US" dirty="0" smtClean="0"/>
              <a:t>devices</a:t>
            </a:r>
          </a:p>
          <a:p>
            <a:pPr lvl="1"/>
            <a:r>
              <a:rPr lang="en-US" dirty="0" smtClean="0"/>
              <a:t>Lower power consumption so lower cost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Disadvantage</a:t>
            </a:r>
          </a:p>
          <a:p>
            <a:pPr lvl="1"/>
            <a:r>
              <a:rPr lang="en-US" dirty="0" smtClean="0"/>
              <a:t>If one component goes bad, all components will turn off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23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Circuits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or more paths for current to flow</a:t>
            </a:r>
          </a:p>
          <a:p>
            <a:r>
              <a:rPr lang="en-US" dirty="0" smtClean="0"/>
              <a:t>Components positive and negative terminal s are connected to each other</a:t>
            </a:r>
            <a:endParaRPr lang="en-US" dirty="0"/>
          </a:p>
        </p:txBody>
      </p:sp>
      <p:pic>
        <p:nvPicPr>
          <p:cNvPr id="5122" name="Picture 2" descr="http://www.cdn.sciencebuddies.org/Files/4889/7/parallel-circuit-diagram_img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4388003"/>
            <a:ext cx="2895600" cy="182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336124"/>
            <a:ext cx="4452090" cy="1612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645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</a:t>
            </a:r>
            <a:r>
              <a:rPr lang="en-US" dirty="0" smtClean="0"/>
              <a:t> </a:t>
            </a:r>
            <a:r>
              <a:rPr lang="en-US" dirty="0" smtClean="0"/>
              <a:t>Circuits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Advantage</a:t>
            </a:r>
          </a:p>
          <a:p>
            <a:pPr lvl="1"/>
            <a:r>
              <a:rPr lang="en-US" dirty="0" smtClean="0"/>
              <a:t>If one component is off, others will remain on</a:t>
            </a:r>
          </a:p>
          <a:p>
            <a:pPr lvl="1"/>
            <a:r>
              <a:rPr lang="en-US" dirty="0" smtClean="0"/>
              <a:t>Control of current flow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Disadvantage</a:t>
            </a:r>
          </a:p>
          <a:p>
            <a:pPr lvl="1"/>
            <a:r>
              <a:rPr lang="en-US" dirty="0" smtClean="0"/>
              <a:t>Higher power consumption so higher cost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48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Analog vs digital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Analog signals have a range of values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919" y="3041625"/>
            <a:ext cx="3809342" cy="287453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235362" y="4455683"/>
            <a:ext cx="68580" cy="685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Oval 5"/>
          <p:cNvSpPr/>
          <p:nvPr/>
        </p:nvSpPr>
        <p:spPr>
          <a:xfrm>
            <a:off x="3929231" y="3285789"/>
            <a:ext cx="68580" cy="685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Oval 6"/>
          <p:cNvSpPr/>
          <p:nvPr/>
        </p:nvSpPr>
        <p:spPr>
          <a:xfrm>
            <a:off x="3485477" y="3833910"/>
            <a:ext cx="68580" cy="685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Oval 7"/>
          <p:cNvSpPr/>
          <p:nvPr/>
        </p:nvSpPr>
        <p:spPr>
          <a:xfrm>
            <a:off x="3630706" y="3584313"/>
            <a:ext cx="68580" cy="685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3299908" y="4311546"/>
            <a:ext cx="3267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0V</a:t>
            </a:r>
            <a:endParaRPr lang="en-US" sz="1350" dirty="0"/>
          </a:p>
        </p:txBody>
      </p:sp>
      <p:sp>
        <p:nvSpPr>
          <p:cNvPr id="12" name="TextBox 11"/>
          <p:cNvSpPr txBox="1"/>
          <p:nvPr/>
        </p:nvSpPr>
        <p:spPr>
          <a:xfrm>
            <a:off x="3532868" y="3788192"/>
            <a:ext cx="6417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0.5 V</a:t>
            </a:r>
            <a:endParaRPr lang="en-US" sz="1350" dirty="0"/>
          </a:p>
        </p:txBody>
      </p:sp>
      <p:sp>
        <p:nvSpPr>
          <p:cNvPr id="13" name="TextBox 12"/>
          <p:cNvSpPr txBox="1"/>
          <p:nvPr/>
        </p:nvSpPr>
        <p:spPr>
          <a:xfrm>
            <a:off x="3689201" y="3508676"/>
            <a:ext cx="6417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0.75 V</a:t>
            </a:r>
            <a:endParaRPr lang="en-US" sz="1350" dirty="0"/>
          </a:p>
        </p:txBody>
      </p:sp>
      <p:sp>
        <p:nvSpPr>
          <p:cNvPr id="14" name="TextBox 13"/>
          <p:cNvSpPr txBox="1"/>
          <p:nvPr/>
        </p:nvSpPr>
        <p:spPr>
          <a:xfrm>
            <a:off x="3938973" y="3145425"/>
            <a:ext cx="6417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1.0 V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32244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Analog vs digital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Digital signals have two discrete values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0" t="37362" r="25761"/>
          <a:stretch/>
        </p:blipFill>
        <p:spPr>
          <a:xfrm>
            <a:off x="700715" y="3390676"/>
            <a:ext cx="5868701" cy="180997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823421" y="4479888"/>
            <a:ext cx="68580" cy="685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1920237" y="4358865"/>
            <a:ext cx="5082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0 V</a:t>
            </a:r>
            <a:endParaRPr lang="en-US" sz="900" dirty="0"/>
          </a:p>
        </p:txBody>
      </p:sp>
      <p:sp>
        <p:nvSpPr>
          <p:cNvPr id="7" name="Oval 6"/>
          <p:cNvSpPr/>
          <p:nvPr/>
        </p:nvSpPr>
        <p:spPr>
          <a:xfrm>
            <a:off x="2623521" y="4497366"/>
            <a:ext cx="68580" cy="685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2720337" y="4376343"/>
            <a:ext cx="5082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0 V</a:t>
            </a:r>
            <a:endParaRPr lang="en-US" sz="900" dirty="0"/>
          </a:p>
        </p:txBody>
      </p:sp>
      <p:sp>
        <p:nvSpPr>
          <p:cNvPr id="9" name="Oval 8"/>
          <p:cNvSpPr/>
          <p:nvPr/>
        </p:nvSpPr>
        <p:spPr>
          <a:xfrm>
            <a:off x="2737821" y="3425636"/>
            <a:ext cx="68580" cy="685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extBox 9"/>
          <p:cNvSpPr txBox="1"/>
          <p:nvPr/>
        </p:nvSpPr>
        <p:spPr>
          <a:xfrm>
            <a:off x="2834637" y="3304613"/>
            <a:ext cx="5082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5</a:t>
            </a:r>
            <a:r>
              <a:rPr lang="en-US" sz="900" dirty="0"/>
              <a:t> V</a:t>
            </a:r>
            <a:endParaRPr lang="en-US" sz="900" dirty="0"/>
          </a:p>
        </p:txBody>
      </p:sp>
      <p:sp>
        <p:nvSpPr>
          <p:cNvPr id="11" name="Oval 10"/>
          <p:cNvSpPr/>
          <p:nvPr/>
        </p:nvSpPr>
        <p:spPr>
          <a:xfrm>
            <a:off x="3318746" y="3433712"/>
            <a:ext cx="68580" cy="685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Box 11"/>
          <p:cNvSpPr txBox="1"/>
          <p:nvPr/>
        </p:nvSpPr>
        <p:spPr>
          <a:xfrm>
            <a:off x="3415562" y="3312689"/>
            <a:ext cx="5082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5</a:t>
            </a:r>
            <a:r>
              <a:rPr lang="en-US" sz="900" dirty="0"/>
              <a:t> V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46998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957" y="3598104"/>
            <a:ext cx="3214688" cy="22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9820" r="23979"/>
          <a:stretch/>
        </p:blipFill>
        <p:spPr>
          <a:xfrm>
            <a:off x="4175311" y="2174011"/>
            <a:ext cx="1805269" cy="39074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Analog vs digital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Analog devices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9781" y="2400971"/>
            <a:ext cx="1041233" cy="16129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13383" r="10458"/>
          <a:stretch/>
        </p:blipFill>
        <p:spPr>
          <a:xfrm>
            <a:off x="5638800" y="1447800"/>
            <a:ext cx="2319619" cy="304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74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Analog vs digital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Digital devices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235" t="21679" r="8883" b="20203"/>
          <a:stretch/>
        </p:blipFill>
        <p:spPr>
          <a:xfrm>
            <a:off x="5106723" y="3630707"/>
            <a:ext cx="3163922" cy="16842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0592" y="1729610"/>
            <a:ext cx="2588213" cy="15773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30863" r="28666"/>
          <a:stretch/>
        </p:blipFill>
        <p:spPr>
          <a:xfrm>
            <a:off x="3069355" y="2518270"/>
            <a:ext cx="1734671" cy="28717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516" y="3017223"/>
            <a:ext cx="2467655" cy="248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7215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2236" y="1046696"/>
            <a:ext cx="3160705" cy="47220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signals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Digital signals can be compared to a light switch, it is either on or off</a:t>
            </a:r>
          </a:p>
          <a:p>
            <a:endParaRPr lang="en-US" dirty="0"/>
          </a:p>
          <a:p>
            <a:r>
              <a:rPr lang="en-US" dirty="0" smtClean="0"/>
              <a:t>On may be referred to as 			Off may be referred to as</a:t>
            </a:r>
          </a:p>
          <a:p>
            <a:pPr lvl="1"/>
            <a:r>
              <a:rPr lang="en-US" dirty="0" smtClean="0"/>
              <a:t>High						• low</a:t>
            </a:r>
          </a:p>
          <a:p>
            <a:pPr lvl="1"/>
            <a:r>
              <a:rPr lang="en-US" dirty="0"/>
              <a:t>Logic </a:t>
            </a:r>
            <a:r>
              <a:rPr lang="en-US" dirty="0" smtClean="0"/>
              <a:t>1						• Logic 0	</a:t>
            </a:r>
          </a:p>
          <a:p>
            <a:pPr lvl="1"/>
            <a:r>
              <a:rPr lang="en-US" dirty="0" smtClean="0"/>
              <a:t>On						• off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19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 gates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Seven basic gates</a:t>
            </a:r>
          </a:p>
          <a:p>
            <a:pPr lvl="1"/>
            <a:r>
              <a:rPr lang="en-US" dirty="0" smtClean="0"/>
              <a:t>AND</a:t>
            </a:r>
            <a:endParaRPr lang="en-US" dirty="0"/>
          </a:p>
          <a:p>
            <a:pPr lvl="1"/>
            <a:r>
              <a:rPr lang="en-US" dirty="0" smtClean="0"/>
              <a:t>OR</a:t>
            </a:r>
            <a:endParaRPr lang="en-US" dirty="0"/>
          </a:p>
          <a:p>
            <a:pPr lvl="1"/>
            <a:r>
              <a:rPr lang="en-US" dirty="0" smtClean="0"/>
              <a:t>NOT</a:t>
            </a:r>
            <a:endParaRPr lang="en-US" dirty="0"/>
          </a:p>
          <a:p>
            <a:pPr lvl="1"/>
            <a:r>
              <a:rPr lang="en-US" dirty="0" smtClean="0"/>
              <a:t>NAND</a:t>
            </a:r>
            <a:endParaRPr lang="en-US" dirty="0"/>
          </a:p>
          <a:p>
            <a:pPr lvl="1"/>
            <a:r>
              <a:rPr lang="en-US" dirty="0" smtClean="0"/>
              <a:t>NOR</a:t>
            </a:r>
            <a:endParaRPr lang="en-US" dirty="0"/>
          </a:p>
          <a:p>
            <a:pPr lvl="1"/>
            <a:r>
              <a:rPr lang="en-US" dirty="0"/>
              <a:t>Exclusive </a:t>
            </a:r>
            <a:r>
              <a:rPr lang="en-US" dirty="0" smtClean="0"/>
              <a:t>OR (XOR)</a:t>
            </a:r>
            <a:endParaRPr lang="en-US" dirty="0"/>
          </a:p>
          <a:p>
            <a:pPr lvl="1"/>
            <a:r>
              <a:rPr lang="en-US" dirty="0"/>
              <a:t>Exclusive </a:t>
            </a:r>
            <a:r>
              <a:rPr lang="en-US" dirty="0" smtClean="0"/>
              <a:t>NOR (XNOR)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5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6727664" y="2474989"/>
            <a:ext cx="2200559" cy="22797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</a:t>
            </a:r>
            <a:r>
              <a:rPr lang="en-US" dirty="0"/>
              <a:t>gate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Schematic</a:t>
            </a:r>
          </a:p>
          <a:p>
            <a:endParaRPr lang="en-US" dirty="0"/>
          </a:p>
          <a:p>
            <a:r>
              <a:rPr lang="en-US" dirty="0"/>
              <a:t>Truth table</a:t>
            </a:r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6"/>
              <p:cNvSpPr>
                <a:spLocks noGrp="1"/>
              </p:cNvSpPr>
              <p:nvPr>
                <p:ph sz="quarter" idx="14"/>
              </p:nvPr>
            </p:nvSpPr>
            <p:spPr>
              <a:xfrm>
                <a:off x="4039450" y="3048000"/>
                <a:ext cx="4237866" cy="2568080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Mathematical expression</a:t>
                </a:r>
              </a:p>
              <a:p>
                <a:pPr lvl="1"/>
                <a:r>
                  <a:rPr lang="en-US" dirty="0"/>
                  <a:t>A X B = A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AB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Q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Common </a:t>
                </a:r>
                <a:r>
                  <a:rPr lang="en-US" dirty="0" err="1"/>
                  <a:t>ic</a:t>
                </a:r>
                <a:r>
                  <a:rPr lang="en-US" dirty="0"/>
                  <a:t> chip</a:t>
                </a:r>
              </a:p>
              <a:p>
                <a:pPr lvl="1"/>
                <a:r>
                  <a:rPr lang="en-US" dirty="0"/>
                  <a:t>7408 chip</a:t>
                </a:r>
              </a:p>
              <a:p>
                <a:pPr lvl="1"/>
                <a:r>
                  <a:rPr lang="en-US" dirty="0"/>
                  <a:t>Contains 4 gates</a:t>
                </a:r>
              </a:p>
              <a:p>
                <a:pPr lvl="1"/>
                <a:r>
                  <a:rPr lang="en-US" dirty="0"/>
                  <a:t>Pin 7: </a:t>
                </a:r>
                <a:r>
                  <a:rPr lang="en-US" dirty="0" err="1"/>
                  <a:t>gnd</a:t>
                </a:r>
                <a:endParaRPr lang="en-US" dirty="0"/>
              </a:p>
              <a:p>
                <a:pPr lvl="1"/>
                <a:r>
                  <a:rPr lang="en-US" dirty="0"/>
                  <a:t>Pin 14: </a:t>
                </a:r>
                <a:r>
                  <a:rPr lang="en-US" dirty="0" err="1"/>
                  <a:t>v</a:t>
                </a:r>
                <a:r>
                  <a:rPr lang="en-US" baseline="-25000" dirty="0" err="1"/>
                  <a:t>cc</a:t>
                </a:r>
                <a:r>
                  <a:rPr lang="en-US" dirty="0"/>
                  <a:t> = +5 V</a:t>
                </a:r>
              </a:p>
              <a:p>
                <a:pPr lvl="1"/>
                <a:r>
                  <a:rPr lang="en-US" dirty="0"/>
                  <a:t>pins 1 &amp; 2, 4 &amp; 5, 9 &amp; 10, and 12 &amp; 13: inputs</a:t>
                </a:r>
              </a:p>
              <a:p>
                <a:pPr lvl="1"/>
                <a:r>
                  <a:rPr lang="en-US" dirty="0"/>
                  <a:t>Pins 3, 6, 8, and 11: outputs </a:t>
                </a:r>
              </a:p>
            </p:txBody>
          </p:sp>
        </mc:Choice>
        <mc:Fallback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xfrm>
                <a:off x="4039450" y="3048000"/>
                <a:ext cx="4237866" cy="2568080"/>
              </a:xfrm>
              <a:blipFill>
                <a:blip r:embed="rId3"/>
                <a:stretch>
                  <a:fillRect t="-2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2325480"/>
            <a:ext cx="1357313" cy="885825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935956" y="3715403"/>
          <a:ext cx="1371600" cy="1409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10939598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81812747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526174915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Q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72968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275201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891825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8141768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3387121"/>
                  </a:ext>
                </a:extLst>
              </a:tr>
            </a:tbl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1950244" y="3983908"/>
            <a:ext cx="1357313" cy="1474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839064" y="3715403"/>
            <a:ext cx="0" cy="13906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885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</a:p>
          <a:p>
            <a:pPr lvl="1"/>
            <a:r>
              <a:rPr lang="en-US" dirty="0" smtClean="0"/>
              <a:t>1800’s</a:t>
            </a:r>
          </a:p>
          <a:p>
            <a:pPr lvl="2"/>
            <a:r>
              <a:rPr lang="en-US" dirty="0" smtClean="0"/>
              <a:t>Alessandro Volta</a:t>
            </a:r>
          </a:p>
          <a:p>
            <a:pPr lvl="2"/>
            <a:r>
              <a:rPr lang="en-US" dirty="0"/>
              <a:t>André-Marie </a:t>
            </a:r>
            <a:r>
              <a:rPr lang="en-US" dirty="0" smtClean="0"/>
              <a:t>Ampère</a:t>
            </a:r>
          </a:p>
          <a:p>
            <a:pPr lvl="2"/>
            <a:r>
              <a:rPr lang="en-US" dirty="0" smtClean="0"/>
              <a:t>Michael Faraday</a:t>
            </a:r>
          </a:p>
          <a:p>
            <a:pPr lvl="2"/>
            <a:r>
              <a:rPr lang="en-US" dirty="0" smtClean="0"/>
              <a:t>Thomas Edison</a:t>
            </a:r>
          </a:p>
          <a:p>
            <a:pPr lvl="2"/>
            <a:r>
              <a:rPr lang="en-US" dirty="0" smtClean="0"/>
              <a:t>Nikola Tesla</a:t>
            </a:r>
          </a:p>
          <a:p>
            <a:pPr lvl="2"/>
            <a:r>
              <a:rPr lang="en-US" dirty="0" smtClean="0"/>
              <a:t>Many other inventors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8130" y="199099"/>
            <a:ext cx="1390650" cy="20261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416" y="232022"/>
            <a:ext cx="1371600" cy="1371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7416" y="2131282"/>
            <a:ext cx="910338" cy="11724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1377" y="1978438"/>
            <a:ext cx="1219200" cy="1320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8712" y="3562574"/>
            <a:ext cx="2038350" cy="11414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10200" y="3379514"/>
            <a:ext cx="1219200" cy="17538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4253" y="5254708"/>
            <a:ext cx="1448623" cy="9639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02184" y="5254708"/>
            <a:ext cx="2038350" cy="110070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17281" y="5284016"/>
            <a:ext cx="985838" cy="13626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28624" y="5410200"/>
            <a:ext cx="1857375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808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2994" y="2722221"/>
            <a:ext cx="2008162" cy="17753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</a:t>
            </a:r>
            <a:r>
              <a:rPr lang="en-US" dirty="0" smtClean="0"/>
              <a:t> </a:t>
            </a:r>
            <a:r>
              <a:rPr lang="en-US" dirty="0"/>
              <a:t>gate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Schematic</a:t>
            </a:r>
          </a:p>
          <a:p>
            <a:endParaRPr lang="en-US" dirty="0"/>
          </a:p>
          <a:p>
            <a:r>
              <a:rPr lang="en-US" dirty="0"/>
              <a:t>Truth table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4216665" y="2795106"/>
            <a:ext cx="4242005" cy="256808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Mathematical expression</a:t>
            </a:r>
          </a:p>
          <a:p>
            <a:pPr lvl="1"/>
            <a:r>
              <a:rPr lang="en-US" dirty="0"/>
              <a:t>A + B = Q</a:t>
            </a:r>
          </a:p>
          <a:p>
            <a:r>
              <a:rPr lang="en-US" dirty="0"/>
              <a:t>Common </a:t>
            </a:r>
            <a:r>
              <a:rPr lang="en-US" dirty="0" err="1"/>
              <a:t>ic</a:t>
            </a:r>
            <a:r>
              <a:rPr lang="en-US" dirty="0"/>
              <a:t> chip</a:t>
            </a:r>
          </a:p>
          <a:p>
            <a:pPr lvl="1"/>
            <a:r>
              <a:rPr lang="en-US" dirty="0"/>
              <a:t>7432 chip</a:t>
            </a:r>
          </a:p>
          <a:p>
            <a:pPr lvl="1"/>
            <a:r>
              <a:rPr lang="en-US" dirty="0"/>
              <a:t>Contains 4 gates</a:t>
            </a:r>
          </a:p>
          <a:p>
            <a:pPr lvl="1"/>
            <a:r>
              <a:rPr lang="en-US" dirty="0"/>
              <a:t>Pin 7: </a:t>
            </a:r>
            <a:r>
              <a:rPr lang="en-US" dirty="0" err="1"/>
              <a:t>gnd</a:t>
            </a:r>
            <a:endParaRPr lang="en-US" dirty="0"/>
          </a:p>
          <a:p>
            <a:pPr lvl="1"/>
            <a:r>
              <a:rPr lang="en-US" dirty="0"/>
              <a:t>Pin 14: </a:t>
            </a:r>
            <a:r>
              <a:rPr lang="en-US" dirty="0" err="1"/>
              <a:t>v</a:t>
            </a:r>
            <a:r>
              <a:rPr lang="en-US" baseline="-25000" dirty="0" err="1"/>
              <a:t>cc</a:t>
            </a:r>
            <a:r>
              <a:rPr lang="en-US" dirty="0"/>
              <a:t> = +5 V</a:t>
            </a:r>
          </a:p>
          <a:p>
            <a:pPr lvl="1"/>
            <a:r>
              <a:rPr lang="en-US" dirty="0"/>
              <a:t>pins 1 &amp; 2, 4 &amp; 5, 9 &amp; 10, and 12 &amp; 13: inputs</a:t>
            </a:r>
          </a:p>
          <a:p>
            <a:pPr lvl="1"/>
            <a:r>
              <a:rPr lang="en-US" dirty="0"/>
              <a:t>Pins 3, 6, 8, and 11: outputs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935956" y="3715403"/>
          <a:ext cx="1371600" cy="1409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10939598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81812747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526174915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Q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72968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275201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891825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8141768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3387121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2353949"/>
            <a:ext cx="1622566" cy="7149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6725" y="3709133"/>
            <a:ext cx="1371719" cy="140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83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</a:t>
            </a:r>
            <a:r>
              <a:rPr lang="en-US" dirty="0" smtClean="0"/>
              <a:t> </a:t>
            </a:r>
            <a:r>
              <a:rPr lang="en-US" dirty="0"/>
              <a:t>gate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inverter</a:t>
            </a:r>
          </a:p>
          <a:p>
            <a:r>
              <a:rPr lang="en-US" dirty="0"/>
              <a:t>Schematic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Truth table</a:t>
            </a:r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6"/>
              <p:cNvSpPr>
                <a:spLocks noGrp="1"/>
              </p:cNvSpPr>
              <p:nvPr>
                <p:ph sz="quarter" idx="14"/>
              </p:nvPr>
            </p:nvSpPr>
            <p:spPr>
              <a:xfrm>
                <a:off x="3940233" y="2559448"/>
                <a:ext cx="3829050" cy="3424107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Mathematical expression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Common </a:t>
                </a:r>
                <a:r>
                  <a:rPr lang="en-US" dirty="0" err="1"/>
                  <a:t>ic</a:t>
                </a:r>
                <a:r>
                  <a:rPr lang="en-US" dirty="0"/>
                  <a:t> chip</a:t>
                </a:r>
              </a:p>
              <a:p>
                <a:pPr lvl="1"/>
                <a:r>
                  <a:rPr lang="en-US" dirty="0"/>
                  <a:t>7404 chip</a:t>
                </a:r>
              </a:p>
              <a:p>
                <a:pPr lvl="1"/>
                <a:r>
                  <a:rPr lang="en-US" dirty="0"/>
                  <a:t>Contains 6 gates</a:t>
                </a:r>
              </a:p>
              <a:p>
                <a:pPr lvl="1"/>
                <a:r>
                  <a:rPr lang="en-US" dirty="0"/>
                  <a:t>Pin 7: </a:t>
                </a:r>
                <a:r>
                  <a:rPr lang="en-US" dirty="0" err="1"/>
                  <a:t>gnd</a:t>
                </a:r>
                <a:endParaRPr lang="en-US" dirty="0"/>
              </a:p>
              <a:p>
                <a:pPr lvl="1"/>
                <a:r>
                  <a:rPr lang="en-US" dirty="0"/>
                  <a:t>Pin 14: </a:t>
                </a:r>
                <a:r>
                  <a:rPr lang="en-US" dirty="0" err="1"/>
                  <a:t>v</a:t>
                </a:r>
                <a:r>
                  <a:rPr lang="en-US" baseline="-25000" dirty="0" err="1"/>
                  <a:t>cc</a:t>
                </a:r>
                <a:r>
                  <a:rPr lang="en-US" dirty="0"/>
                  <a:t> = +5 V</a:t>
                </a:r>
              </a:p>
              <a:p>
                <a:pPr lvl="1"/>
                <a:r>
                  <a:rPr lang="en-US" dirty="0"/>
                  <a:t>pins 1, 3, 5, 9, 11, and 13: inputs</a:t>
                </a:r>
              </a:p>
              <a:p>
                <a:pPr lvl="1"/>
                <a:r>
                  <a:rPr lang="en-US" dirty="0"/>
                  <a:t>Pins 2, 4, 6, 8, 10, and 12: outputs </a:t>
                </a:r>
              </a:p>
            </p:txBody>
          </p:sp>
        </mc:Choice>
        <mc:Fallback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xfrm>
                <a:off x="3940233" y="2559448"/>
                <a:ext cx="3829050" cy="3424107"/>
              </a:xfrm>
              <a:blipFill>
                <a:blip r:embed="rId2"/>
                <a:stretch>
                  <a:fillRect l="-159" t="-14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3813" y="2982090"/>
            <a:ext cx="950119" cy="617998"/>
          </a:xfrm>
          <a:prstGeom prst="rect">
            <a:avLst/>
          </a:prstGeom>
        </p:spPr>
      </p:pic>
      <p:sp>
        <p:nvSpPr>
          <p:cNvPr id="8" name="Isosceles Triangle 7"/>
          <p:cNvSpPr/>
          <p:nvPr/>
        </p:nvSpPr>
        <p:spPr>
          <a:xfrm rot="5400000">
            <a:off x="1047136" y="3843799"/>
            <a:ext cx="435077" cy="42032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1" name="Straight Connector 10"/>
          <p:cNvCxnSpPr>
            <a:stCxn id="8" idx="3"/>
          </p:cNvCxnSpPr>
          <p:nvPr/>
        </p:nvCxnSpPr>
        <p:spPr>
          <a:xfrm flipH="1" flipV="1">
            <a:off x="766917" y="4053963"/>
            <a:ext cx="287594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8" idx="0"/>
          </p:cNvCxnSpPr>
          <p:nvPr/>
        </p:nvCxnSpPr>
        <p:spPr>
          <a:xfrm flipV="1">
            <a:off x="1474839" y="4053963"/>
            <a:ext cx="589935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3151194" y="3985286"/>
            <a:ext cx="137160" cy="137354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/>
          </p:nvPr>
        </p:nvGraphicFramePr>
        <p:xfrm>
          <a:off x="1600200" y="5000993"/>
          <a:ext cx="1231492" cy="845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5746">
                  <a:extLst>
                    <a:ext uri="{9D8B030D-6E8A-4147-A177-3AD203B41FA5}">
                      <a16:colId xmlns:a16="http://schemas.microsoft.com/office/drawing/2014/main" val="2549482832"/>
                    </a:ext>
                  </a:extLst>
                </a:gridCol>
                <a:gridCol w="615746">
                  <a:extLst>
                    <a:ext uri="{9D8B030D-6E8A-4147-A177-3AD203B41FA5}">
                      <a16:colId xmlns:a16="http://schemas.microsoft.com/office/drawing/2014/main" val="2362787134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marL="68580" marR="68580" marT="34290" marB="34290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Q</a:t>
                      </a:r>
                    </a:p>
                  </a:txBody>
                  <a:tcPr marL="68580" marR="68580" marT="34290" marB="3429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202018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68580" marR="68580" marT="34290" marB="34290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68580" marR="68580" marT="34290" marB="3429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970743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68580" marR="68580" marT="34290" marB="34290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68580" marR="68580" marT="34290" marB="3429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788192"/>
                  </a:ext>
                </a:extLst>
              </a:tr>
            </a:tbl>
          </a:graphicData>
        </a:graphic>
      </p:graphicFrame>
      <p:cxnSp>
        <p:nvCxnSpPr>
          <p:cNvPr id="17" name="Straight Connector 16"/>
          <p:cNvCxnSpPr/>
          <p:nvPr/>
        </p:nvCxnSpPr>
        <p:spPr>
          <a:xfrm>
            <a:off x="1592826" y="5267018"/>
            <a:ext cx="1260987" cy="737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endCxn id="15" idx="2"/>
          </p:cNvCxnSpPr>
          <p:nvPr/>
        </p:nvCxnSpPr>
        <p:spPr>
          <a:xfrm>
            <a:off x="2212258" y="5000993"/>
            <a:ext cx="3688" cy="83439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5119" y="3275639"/>
            <a:ext cx="1970062" cy="123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69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3675" y="3093798"/>
            <a:ext cx="2404579" cy="15485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NAnd</a:t>
            </a:r>
            <a:r>
              <a:rPr lang="en-US" dirty="0"/>
              <a:t>  “not and” gate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Schematic</a:t>
            </a:r>
          </a:p>
          <a:p>
            <a:endParaRPr lang="en-US" dirty="0"/>
          </a:p>
          <a:p>
            <a:r>
              <a:rPr lang="en-US" dirty="0"/>
              <a:t>Truth table</a:t>
            </a:r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6"/>
              <p:cNvSpPr>
                <a:spLocks noGrp="1"/>
              </p:cNvSpPr>
              <p:nvPr>
                <p:ph sz="quarter" idx="14"/>
              </p:nvPr>
            </p:nvSpPr>
            <p:spPr>
              <a:xfrm>
                <a:off x="4629150" y="2632570"/>
                <a:ext cx="4006031" cy="2568080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 smtClean="0"/>
                  <a:t>Mathematical expression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Common </a:t>
                </a:r>
                <a:r>
                  <a:rPr lang="en-US" dirty="0" err="1"/>
                  <a:t>ic</a:t>
                </a:r>
                <a:r>
                  <a:rPr lang="en-US" dirty="0"/>
                  <a:t> chip</a:t>
                </a:r>
              </a:p>
              <a:p>
                <a:pPr lvl="1"/>
                <a:r>
                  <a:rPr lang="en-US" dirty="0"/>
                  <a:t>7400 chip</a:t>
                </a:r>
              </a:p>
              <a:p>
                <a:pPr lvl="1"/>
                <a:r>
                  <a:rPr lang="en-US" dirty="0"/>
                  <a:t>Contains 4 gates</a:t>
                </a:r>
              </a:p>
              <a:p>
                <a:pPr lvl="1"/>
                <a:r>
                  <a:rPr lang="en-US" dirty="0"/>
                  <a:t>Pin 7: </a:t>
                </a:r>
                <a:r>
                  <a:rPr lang="en-US" dirty="0" err="1"/>
                  <a:t>gnd</a:t>
                </a:r>
                <a:endParaRPr lang="en-US" dirty="0"/>
              </a:p>
              <a:p>
                <a:pPr lvl="1"/>
                <a:r>
                  <a:rPr lang="en-US" dirty="0"/>
                  <a:t>Pin 14: </a:t>
                </a:r>
                <a:r>
                  <a:rPr lang="en-US" dirty="0" err="1"/>
                  <a:t>v</a:t>
                </a:r>
                <a:r>
                  <a:rPr lang="en-US" baseline="-25000" dirty="0" err="1"/>
                  <a:t>cc</a:t>
                </a:r>
                <a:r>
                  <a:rPr lang="en-US" dirty="0"/>
                  <a:t> = +5 V</a:t>
                </a:r>
              </a:p>
              <a:p>
                <a:pPr lvl="1"/>
                <a:r>
                  <a:rPr lang="en-US" dirty="0"/>
                  <a:t>pins 1 &amp; 2, 4 &amp; 5, 9 &amp; 10, and 12 &amp; 13: inputs</a:t>
                </a:r>
              </a:p>
              <a:p>
                <a:pPr lvl="1"/>
                <a:r>
                  <a:rPr lang="en-US" dirty="0"/>
                  <a:t>Pins 3, 6, 8, and 11: outputs </a:t>
                </a:r>
              </a:p>
            </p:txBody>
          </p:sp>
        </mc:Choice>
        <mc:Fallback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xfrm>
                <a:off x="4629150" y="2632570"/>
                <a:ext cx="4006031" cy="2568080"/>
              </a:xfrm>
              <a:blipFill>
                <a:blip r:embed="rId3"/>
                <a:stretch>
                  <a:fillRect t="-16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935956" y="3715403"/>
          <a:ext cx="1371600" cy="1409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10939598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81812747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526174915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Q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72968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275201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891825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8141768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3387121"/>
                  </a:ext>
                </a:extLst>
              </a:tr>
            </a:tbl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1950244" y="3983908"/>
            <a:ext cx="1357313" cy="1474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839064" y="3715403"/>
            <a:ext cx="0" cy="13906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6444" y="2778093"/>
            <a:ext cx="1357313" cy="7143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23767" y="2816799"/>
            <a:ext cx="27284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38516" y="3064302"/>
            <a:ext cx="22122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B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60291" y="2907277"/>
            <a:ext cx="18435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89656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 “Not or” gate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Schematic</a:t>
            </a:r>
          </a:p>
          <a:p>
            <a:endParaRPr lang="en-US" dirty="0"/>
          </a:p>
          <a:p>
            <a:r>
              <a:rPr lang="en-US" dirty="0"/>
              <a:t>Truth table</a:t>
            </a:r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sz="quarter" idx="14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Mathematical expression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Common </a:t>
                </a:r>
                <a:r>
                  <a:rPr lang="en-US" dirty="0" err="1"/>
                  <a:t>ic</a:t>
                </a:r>
                <a:r>
                  <a:rPr lang="en-US" dirty="0"/>
                  <a:t> chip</a:t>
                </a:r>
              </a:p>
              <a:p>
                <a:pPr lvl="1"/>
                <a:r>
                  <a:rPr lang="en-US" dirty="0"/>
                  <a:t>7402 chip</a:t>
                </a:r>
              </a:p>
              <a:p>
                <a:pPr lvl="1"/>
                <a:r>
                  <a:rPr lang="en-US" dirty="0"/>
                  <a:t>Contains 4 gates</a:t>
                </a:r>
              </a:p>
              <a:p>
                <a:pPr lvl="1"/>
                <a:r>
                  <a:rPr lang="en-US" dirty="0"/>
                  <a:t>Pin 7: </a:t>
                </a:r>
                <a:r>
                  <a:rPr lang="en-US" dirty="0" err="1"/>
                  <a:t>gnd</a:t>
                </a:r>
                <a:endParaRPr lang="en-US" dirty="0"/>
              </a:p>
              <a:p>
                <a:pPr lvl="1"/>
                <a:r>
                  <a:rPr lang="en-US" dirty="0"/>
                  <a:t>Pin 14: </a:t>
                </a:r>
                <a:r>
                  <a:rPr lang="en-US" dirty="0" err="1"/>
                  <a:t>v</a:t>
                </a:r>
                <a:r>
                  <a:rPr lang="en-US" baseline="-25000" dirty="0" err="1"/>
                  <a:t>cc</a:t>
                </a:r>
                <a:r>
                  <a:rPr lang="en-US" dirty="0"/>
                  <a:t> = +5 V</a:t>
                </a:r>
              </a:p>
              <a:p>
                <a:pPr lvl="1"/>
                <a:r>
                  <a:rPr lang="en-US" dirty="0"/>
                  <a:t>pins 2 &amp; 3, 5 &amp; 6, 8 &amp; 9, and 11&amp;12: inputs</a:t>
                </a:r>
              </a:p>
              <a:p>
                <a:pPr lvl="1"/>
                <a:r>
                  <a:rPr lang="en-US" dirty="0"/>
                  <a:t>Pins 1, 4, 10, and 13: outputs </a:t>
                </a: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>
                <a:blip r:embed="rId2"/>
                <a:stretch>
                  <a:fillRect l="-956" t="-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935956" y="3715403"/>
          <a:ext cx="1371600" cy="1409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10939598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81812747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526174915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Q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72968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275201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891825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8141768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3387121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1479" y="3709133"/>
            <a:ext cx="1371719" cy="14037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t="13099"/>
          <a:stretch/>
        </p:blipFill>
        <p:spPr>
          <a:xfrm>
            <a:off x="6674450" y="2848327"/>
            <a:ext cx="2224242" cy="17772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t="14659" b="52319"/>
          <a:stretch/>
        </p:blipFill>
        <p:spPr>
          <a:xfrm>
            <a:off x="1935957" y="2686095"/>
            <a:ext cx="2104918" cy="73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15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4102" y="2819089"/>
            <a:ext cx="2230905" cy="17464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6363" r="62656" b="54562"/>
          <a:stretch/>
        </p:blipFill>
        <p:spPr>
          <a:xfrm>
            <a:off x="1873045" y="2671347"/>
            <a:ext cx="1585451" cy="8962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Xor</a:t>
            </a:r>
            <a:r>
              <a:rPr lang="en-US" dirty="0"/>
              <a:t> “</a:t>
            </a:r>
            <a:r>
              <a:rPr lang="en-US" dirty="0" smtClean="0"/>
              <a:t>exclusive </a:t>
            </a:r>
            <a:r>
              <a:rPr lang="en-US" dirty="0"/>
              <a:t>or” gate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Schematic</a:t>
            </a:r>
          </a:p>
          <a:p>
            <a:endParaRPr lang="en-US" dirty="0"/>
          </a:p>
          <a:p>
            <a:r>
              <a:rPr lang="en-US" dirty="0"/>
              <a:t>Truth table</a:t>
            </a:r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6"/>
              <p:cNvSpPr>
                <a:spLocks noGrp="1"/>
              </p:cNvSpPr>
              <p:nvPr>
                <p:ph sz="quarter" idx="14"/>
              </p:nvPr>
            </p:nvSpPr>
            <p:spPr>
              <a:xfrm>
                <a:off x="4629150" y="2632570"/>
                <a:ext cx="4087147" cy="2568080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Mathematical expression</a:t>
                </a:r>
              </a:p>
              <a:p>
                <a:pPr marL="342900" lvl="1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Common </a:t>
                </a:r>
                <a:r>
                  <a:rPr lang="en-US" dirty="0" err="1"/>
                  <a:t>ic</a:t>
                </a:r>
                <a:r>
                  <a:rPr lang="en-US" dirty="0"/>
                  <a:t> chip</a:t>
                </a:r>
              </a:p>
              <a:p>
                <a:pPr lvl="1"/>
                <a:r>
                  <a:rPr lang="en-US" dirty="0"/>
                  <a:t>7486 chip</a:t>
                </a:r>
              </a:p>
              <a:p>
                <a:pPr lvl="1"/>
                <a:r>
                  <a:rPr lang="en-US" dirty="0"/>
                  <a:t>Contains 4 gates</a:t>
                </a:r>
              </a:p>
              <a:p>
                <a:pPr lvl="1"/>
                <a:r>
                  <a:rPr lang="en-US" dirty="0"/>
                  <a:t>Pin 7: </a:t>
                </a:r>
                <a:r>
                  <a:rPr lang="en-US" dirty="0" err="1"/>
                  <a:t>gnd</a:t>
                </a:r>
                <a:endParaRPr lang="en-US" dirty="0"/>
              </a:p>
              <a:p>
                <a:pPr lvl="1"/>
                <a:r>
                  <a:rPr lang="en-US" dirty="0"/>
                  <a:t>Pin 14: </a:t>
                </a:r>
                <a:r>
                  <a:rPr lang="en-US" dirty="0" err="1"/>
                  <a:t>v</a:t>
                </a:r>
                <a:r>
                  <a:rPr lang="en-US" baseline="-25000" dirty="0" err="1"/>
                  <a:t>cc</a:t>
                </a:r>
                <a:r>
                  <a:rPr lang="en-US" dirty="0"/>
                  <a:t> = +5 V</a:t>
                </a:r>
              </a:p>
              <a:p>
                <a:pPr lvl="1"/>
                <a:r>
                  <a:rPr lang="en-US" dirty="0"/>
                  <a:t>pins 1 &amp; 2, 4 &amp; 5, 9 &amp; 10, and 12 &amp; 13: inputs</a:t>
                </a:r>
              </a:p>
              <a:p>
                <a:pPr lvl="1"/>
                <a:r>
                  <a:rPr lang="en-US" dirty="0"/>
                  <a:t>Pins 3, 7, 8, and 11: outputs </a:t>
                </a:r>
              </a:p>
            </p:txBody>
          </p:sp>
        </mc:Choice>
        <mc:Fallback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xfrm>
                <a:off x="4629150" y="2632570"/>
                <a:ext cx="4087147" cy="2568080"/>
              </a:xfrm>
              <a:blipFill>
                <a:blip r:embed="rId4"/>
                <a:stretch>
                  <a:fillRect t="-2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935956" y="3715403"/>
          <a:ext cx="1371600" cy="1390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10939598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81812747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526174915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Q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72968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275201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891825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8141768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3387121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1482" y="3709133"/>
            <a:ext cx="1371719" cy="140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45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5061" y="2940686"/>
            <a:ext cx="2718939" cy="16731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xNor</a:t>
            </a:r>
            <a:r>
              <a:rPr lang="en-US" dirty="0"/>
              <a:t> “exclusive nor” gate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Schematic</a:t>
            </a:r>
          </a:p>
          <a:p>
            <a:endParaRPr lang="en-US" dirty="0"/>
          </a:p>
          <a:p>
            <a:r>
              <a:rPr lang="en-US" dirty="0"/>
              <a:t>Truth table</a:t>
            </a:r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6"/>
              <p:cNvSpPr>
                <a:spLocks noGrp="1"/>
              </p:cNvSpPr>
              <p:nvPr>
                <p:ph sz="quarter" idx="14"/>
              </p:nvPr>
            </p:nvSpPr>
            <p:spPr>
              <a:xfrm>
                <a:off x="4572000" y="2632570"/>
                <a:ext cx="4273952" cy="2568080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Mathematical expression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Common </a:t>
                </a:r>
                <a:r>
                  <a:rPr lang="en-US" dirty="0" err="1"/>
                  <a:t>ic</a:t>
                </a:r>
                <a:r>
                  <a:rPr lang="en-US" dirty="0"/>
                  <a:t> chip</a:t>
                </a:r>
              </a:p>
              <a:p>
                <a:pPr lvl="1"/>
                <a:r>
                  <a:rPr lang="en-US" dirty="0"/>
                  <a:t>74266 chip</a:t>
                </a:r>
              </a:p>
              <a:p>
                <a:pPr lvl="1"/>
                <a:r>
                  <a:rPr lang="en-US" dirty="0"/>
                  <a:t>Contains 4 gates</a:t>
                </a:r>
              </a:p>
              <a:p>
                <a:pPr lvl="1"/>
                <a:r>
                  <a:rPr lang="en-US" dirty="0"/>
                  <a:t>Pin 7: </a:t>
                </a:r>
                <a:r>
                  <a:rPr lang="en-US" dirty="0" err="1"/>
                  <a:t>gnd</a:t>
                </a:r>
                <a:endParaRPr lang="en-US" dirty="0"/>
              </a:p>
              <a:p>
                <a:pPr lvl="1"/>
                <a:r>
                  <a:rPr lang="en-US" dirty="0"/>
                  <a:t>Pin 14: </a:t>
                </a:r>
                <a:r>
                  <a:rPr lang="en-US" dirty="0" err="1"/>
                  <a:t>v</a:t>
                </a:r>
                <a:r>
                  <a:rPr lang="en-US" baseline="-25000" dirty="0" err="1"/>
                  <a:t>cc</a:t>
                </a:r>
                <a:r>
                  <a:rPr lang="en-US" dirty="0"/>
                  <a:t> = +5 V</a:t>
                </a:r>
              </a:p>
              <a:p>
                <a:pPr lvl="1"/>
                <a:r>
                  <a:rPr lang="en-US" dirty="0"/>
                  <a:t>pins 1 &amp; 2, 5 &amp; 6, 8 &amp; 9, and 12 &amp; 13: inputs</a:t>
                </a:r>
              </a:p>
              <a:p>
                <a:pPr lvl="1"/>
                <a:r>
                  <a:rPr lang="en-US" dirty="0"/>
                  <a:t>Pins 3, 4, 10, and 11: outputs </a:t>
                </a:r>
              </a:p>
            </p:txBody>
          </p:sp>
        </mc:Choice>
        <mc:Fallback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xfrm>
                <a:off x="4572000" y="2632570"/>
                <a:ext cx="4273952" cy="2568080"/>
              </a:xfrm>
              <a:blipFill>
                <a:blip r:embed="rId3"/>
                <a:stretch>
                  <a:fillRect t="-2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935956" y="3715403"/>
          <a:ext cx="1371600" cy="1409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10939598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81812747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526174915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72968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275201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891825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8141768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3387121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4101" y="3709133"/>
            <a:ext cx="1371719" cy="14037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6143" y="2756092"/>
            <a:ext cx="1732180" cy="76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94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Atom</a:t>
            </a:r>
          </a:p>
          <a:p>
            <a:pPr lvl="1"/>
            <a:r>
              <a:rPr lang="en-US" dirty="0" smtClean="0"/>
              <a:t>Proton</a:t>
            </a:r>
          </a:p>
          <a:p>
            <a:pPr lvl="2"/>
            <a:r>
              <a:rPr lang="en-US" dirty="0" smtClean="0"/>
              <a:t>Positive charge</a:t>
            </a:r>
          </a:p>
          <a:p>
            <a:pPr lvl="2"/>
            <a:r>
              <a:rPr lang="en-US" dirty="0" smtClean="0"/>
              <a:t>Small and dense</a:t>
            </a:r>
          </a:p>
          <a:p>
            <a:pPr lvl="1"/>
            <a:r>
              <a:rPr lang="en-US" dirty="0" smtClean="0"/>
              <a:t>Neutron</a:t>
            </a:r>
          </a:p>
          <a:p>
            <a:pPr lvl="2"/>
            <a:r>
              <a:rPr lang="en-US" dirty="0" smtClean="0"/>
              <a:t>No charge</a:t>
            </a:r>
          </a:p>
          <a:p>
            <a:pPr lvl="2"/>
            <a:r>
              <a:rPr lang="en-US" dirty="0" smtClean="0"/>
              <a:t>Along with protons, make up the nucleus</a:t>
            </a:r>
          </a:p>
          <a:p>
            <a:pPr lvl="1"/>
            <a:r>
              <a:rPr lang="en-US" dirty="0" smtClean="0"/>
              <a:t>Electron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752600"/>
            <a:ext cx="3922674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78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Electron</a:t>
            </a:r>
          </a:p>
          <a:p>
            <a:pPr lvl="1"/>
            <a:r>
              <a:rPr lang="en-US" dirty="0" smtClean="0"/>
              <a:t>Negative charge</a:t>
            </a:r>
          </a:p>
          <a:p>
            <a:pPr lvl="1"/>
            <a:r>
              <a:rPr lang="en-US" dirty="0" smtClean="0"/>
              <a:t>Large and light</a:t>
            </a:r>
          </a:p>
          <a:p>
            <a:pPr lvl="1"/>
            <a:r>
              <a:rPr lang="en-US" dirty="0" smtClean="0"/>
              <a:t>Float around the nucleus</a:t>
            </a:r>
          </a:p>
          <a:p>
            <a:pPr lvl="1"/>
            <a:r>
              <a:rPr lang="en-US" dirty="0" smtClean="0"/>
              <a:t>Valence electrons</a:t>
            </a:r>
          </a:p>
          <a:p>
            <a:pPr lvl="2"/>
            <a:r>
              <a:rPr lang="en-US" dirty="0" smtClean="0"/>
              <a:t>Electrons furthest away from nucleus</a:t>
            </a:r>
          </a:p>
          <a:p>
            <a:pPr lvl="2"/>
            <a:r>
              <a:rPr lang="en-US" dirty="0" smtClean="0"/>
              <a:t>Maximum of eight valence electrons</a:t>
            </a:r>
          </a:p>
          <a:p>
            <a:pPr lvl="2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1371600"/>
            <a:ext cx="2785952" cy="254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08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Conductors </a:t>
            </a:r>
          </a:p>
          <a:p>
            <a:pPr lvl="1"/>
            <a:r>
              <a:rPr lang="en-US" dirty="0"/>
              <a:t>One or two valence electrons</a:t>
            </a:r>
          </a:p>
          <a:p>
            <a:pPr lvl="1"/>
            <a:r>
              <a:rPr lang="en-US" dirty="0"/>
              <a:t>Aluminum, gold, copper, </a:t>
            </a:r>
            <a:r>
              <a:rPr lang="en-US" dirty="0" smtClean="0"/>
              <a:t>silver</a:t>
            </a:r>
          </a:p>
          <a:p>
            <a:r>
              <a:rPr lang="en-US" dirty="0" smtClean="0"/>
              <a:t>Insulators</a:t>
            </a:r>
          </a:p>
          <a:p>
            <a:pPr lvl="1"/>
            <a:r>
              <a:rPr lang="en-US" dirty="0" smtClean="0"/>
              <a:t>Seven or eight valence electrons</a:t>
            </a:r>
          </a:p>
          <a:p>
            <a:pPr lvl="1"/>
            <a:r>
              <a:rPr lang="en-US" dirty="0" smtClean="0"/>
              <a:t>Wood, glass, rubber, plastic</a:t>
            </a:r>
          </a:p>
          <a:p>
            <a:r>
              <a:rPr lang="en-US" dirty="0" smtClean="0"/>
              <a:t>Semiconductors</a:t>
            </a:r>
          </a:p>
          <a:p>
            <a:pPr lvl="1"/>
            <a:r>
              <a:rPr lang="en-US" dirty="0" smtClean="0"/>
              <a:t>Four valence electrons</a:t>
            </a:r>
          </a:p>
          <a:p>
            <a:pPr lvl="1"/>
            <a:r>
              <a:rPr lang="en-US" dirty="0" smtClean="0"/>
              <a:t>Silicon</a:t>
            </a:r>
          </a:p>
          <a:p>
            <a:pPr lvl="1"/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743200"/>
            <a:ext cx="3219450" cy="15697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4661828"/>
            <a:ext cx="2847975" cy="16097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0" y="5415424"/>
            <a:ext cx="1671322" cy="125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03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types of current</a:t>
            </a:r>
          </a:p>
          <a:p>
            <a:pPr lvl="1"/>
            <a:r>
              <a:rPr lang="en-US" dirty="0" smtClean="0"/>
              <a:t>Direct current (DC)</a:t>
            </a:r>
          </a:p>
          <a:p>
            <a:pPr lvl="2"/>
            <a:r>
              <a:rPr lang="en-US" dirty="0" smtClean="0"/>
              <a:t>Electrons continuously move in one direction</a:t>
            </a:r>
          </a:p>
          <a:p>
            <a:pPr lvl="2"/>
            <a:r>
              <a:rPr lang="en-US" dirty="0" smtClean="0"/>
              <a:t>Batteries, DC power supplies</a:t>
            </a:r>
          </a:p>
          <a:p>
            <a:pPr lvl="2"/>
            <a:r>
              <a:rPr lang="en-US" dirty="0" smtClean="0"/>
              <a:t>Have a positive and a negative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4642045"/>
            <a:ext cx="1047750" cy="1638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1059" y="4598754"/>
            <a:ext cx="2924175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29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types of current</a:t>
            </a:r>
          </a:p>
          <a:p>
            <a:pPr lvl="1"/>
            <a:r>
              <a:rPr lang="en-US" dirty="0" smtClean="0"/>
              <a:t>Alternating current (AC)</a:t>
            </a:r>
          </a:p>
          <a:p>
            <a:pPr lvl="2"/>
            <a:r>
              <a:rPr lang="en-US" dirty="0" smtClean="0"/>
              <a:t>Electrons move together but change directions</a:t>
            </a:r>
          </a:p>
          <a:p>
            <a:pPr lvl="2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7"/>
          <a:stretch/>
        </p:blipFill>
        <p:spPr>
          <a:xfrm>
            <a:off x="685800" y="3733800"/>
            <a:ext cx="2438400" cy="21750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1137" y="4098045"/>
            <a:ext cx="26289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12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Schematic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Standard method of drawing electrical circuits</a:t>
            </a:r>
          </a:p>
          <a:p>
            <a:pPr lvl="1"/>
            <a:r>
              <a:rPr lang="en-US" dirty="0" smtClean="0"/>
              <a:t>Shows what components are in the circuit</a:t>
            </a:r>
          </a:p>
          <a:p>
            <a:pPr lvl="1"/>
            <a:r>
              <a:rPr lang="en-US" dirty="0" smtClean="0"/>
              <a:t>How the components are connected to each other</a:t>
            </a:r>
          </a:p>
          <a:p>
            <a:pPr lvl="1"/>
            <a:r>
              <a:rPr lang="en-US" dirty="0"/>
              <a:t>Helps to organize for installation and troubleshooting</a:t>
            </a:r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55" t="9915" r="1755" b="5819"/>
          <a:stretch/>
        </p:blipFill>
        <p:spPr>
          <a:xfrm>
            <a:off x="1447800" y="3886200"/>
            <a:ext cx="41910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02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169</TotalTime>
  <Words>1211</Words>
  <Application>Microsoft Office PowerPoint</Application>
  <PresentationFormat>On-screen Show (4:3)</PresentationFormat>
  <Paragraphs>368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Cambria Math</vt:lpstr>
      <vt:lpstr>Trebuchet MS</vt:lpstr>
      <vt:lpstr>Wingdings 3</vt:lpstr>
      <vt:lpstr>Facet</vt:lpstr>
      <vt:lpstr>ATE 252 Introduction to Electricity</vt:lpstr>
      <vt:lpstr>Electricity</vt:lpstr>
      <vt:lpstr>Electricity</vt:lpstr>
      <vt:lpstr>Electricity</vt:lpstr>
      <vt:lpstr>Electricity</vt:lpstr>
      <vt:lpstr>Electricity</vt:lpstr>
      <vt:lpstr>Electricity</vt:lpstr>
      <vt:lpstr>Electricity</vt:lpstr>
      <vt:lpstr>Schematic</vt:lpstr>
      <vt:lpstr>Schematics</vt:lpstr>
      <vt:lpstr>Circuit </vt:lpstr>
      <vt:lpstr>Circuit</vt:lpstr>
      <vt:lpstr>Four Quantities</vt:lpstr>
      <vt:lpstr>Four Quantities</vt:lpstr>
      <vt:lpstr>Four Quantities</vt:lpstr>
      <vt:lpstr>Four Quantities</vt:lpstr>
      <vt:lpstr>Four Quantities</vt:lpstr>
      <vt:lpstr>Circuits</vt:lpstr>
      <vt:lpstr>Series Circuits</vt:lpstr>
      <vt:lpstr>Series Circuits</vt:lpstr>
      <vt:lpstr>Parallel Circuits</vt:lpstr>
      <vt:lpstr>Parallel Circuits</vt:lpstr>
      <vt:lpstr>Analog vs digital</vt:lpstr>
      <vt:lpstr>Analog vs digital</vt:lpstr>
      <vt:lpstr>Analog vs digital</vt:lpstr>
      <vt:lpstr>Analog vs digital</vt:lpstr>
      <vt:lpstr>Digital signals</vt:lpstr>
      <vt:lpstr>Logic gates</vt:lpstr>
      <vt:lpstr>AND gate</vt:lpstr>
      <vt:lpstr>OR gate</vt:lpstr>
      <vt:lpstr>NOT gate</vt:lpstr>
      <vt:lpstr>NAnd  “not and” gate</vt:lpstr>
      <vt:lpstr>Nor “Not or” gate</vt:lpstr>
      <vt:lpstr>Xor “exclusive or” gate</vt:lpstr>
      <vt:lpstr>xNor “exclusive nor” gate</vt:lpstr>
    </vt:vector>
  </TitlesOfParts>
  <Company>CCAC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EET 103  Introduction to Electricity</dc:title>
  <dc:creator>Thompson, Patricia A.</dc:creator>
  <cp:lastModifiedBy>Thompson, Patricia A.</cp:lastModifiedBy>
  <cp:revision>17</cp:revision>
  <dcterms:created xsi:type="dcterms:W3CDTF">2015-10-22T15:05:37Z</dcterms:created>
  <dcterms:modified xsi:type="dcterms:W3CDTF">2020-02-08T14:50:05Z</dcterms:modified>
</cp:coreProperties>
</file>